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</p:sldMasterIdLst>
  <p:notesMasterIdLst>
    <p:notesMasterId r:id="rId40"/>
  </p:notesMasterIdLst>
  <p:handoutMasterIdLst>
    <p:handoutMasterId r:id="rId41"/>
  </p:handoutMasterIdLst>
  <p:sldIdLst>
    <p:sldId id="256" r:id="rId18"/>
    <p:sldId id="257" r:id="rId19"/>
    <p:sldId id="284" r:id="rId20"/>
    <p:sldId id="259" r:id="rId21"/>
    <p:sldId id="260" r:id="rId22"/>
    <p:sldId id="265" r:id="rId23"/>
    <p:sldId id="283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7" r:id="rId34"/>
    <p:sldId id="278" r:id="rId35"/>
    <p:sldId id="280" r:id="rId36"/>
    <p:sldId id="285" r:id="rId37"/>
    <p:sldId id="279" r:id="rId38"/>
    <p:sldId id="281" r:id="rId39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53717" cy="49657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新細明體" pitchFamily="18"/>
              <a:cs typeface="新細明體" pitchFamily="18"/>
            </a:endParaRPr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quarter" idx="1"/>
          </p:nvPr>
        </p:nvSpPr>
        <p:spPr>
          <a:xfrm>
            <a:off x="3853126" y="0"/>
            <a:ext cx="2953717" cy="49657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26ECC4DF-CAB3-432B-8161-2468378B9960}" type="datetimeFigureOut">
              <a:t>2019/9/18</a:t>
            </a:fld>
            <a:endParaRPr lang="en-U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新細明體" pitchFamily="18"/>
              <a:cs typeface="新細明體" pitchFamily="18"/>
            </a:endParaRPr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2"/>
          </p:nvPr>
        </p:nvSpPr>
        <p:spPr>
          <a:xfrm>
            <a:off x="0" y="9442371"/>
            <a:ext cx="2953717" cy="49657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新細明體" pitchFamily="18"/>
              <a:cs typeface="新細明體" pitchFamily="18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3"/>
          </p:nvPr>
        </p:nvSpPr>
        <p:spPr>
          <a:xfrm>
            <a:off x="3853126" y="9442371"/>
            <a:ext cx="2953717" cy="49657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2D04FD80-B4EF-4C70-A282-DDDBD6C3B27F}" type="slidenum">
              <a:t>‹#›</a:t>
            </a:fld>
            <a:endParaRPr lang="en-U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新細明體" pitchFamily="18"/>
              <a:cs typeface="新細明體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06216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Move="1" noResize="1"/>
          </p:cNvSpPr>
          <p:nvPr/>
        </p:nvSpPr>
        <p:spPr>
          <a:xfrm>
            <a:off x="0" y="0"/>
            <a:ext cx="6807200" cy="9939338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新細明體" pitchFamily="18"/>
              <a:cs typeface="新細明體" pitchFamily="18"/>
            </a:endParaRPr>
          </a:p>
        </p:txBody>
      </p:sp>
      <p:sp>
        <p:nvSpPr>
          <p:cNvPr id="3" name="頁首版面配置區 2"/>
          <p:cNvSpPr txBox="1">
            <a:spLocks noGrp="1"/>
          </p:cNvSpPr>
          <p:nvPr>
            <p:ph type="hdr" sz="quarter"/>
          </p:nvPr>
        </p:nvSpPr>
        <p:spPr>
          <a:xfrm>
            <a:off x="-358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idx="1"/>
          </p:nvPr>
        </p:nvSpPr>
        <p:spPr>
          <a:xfrm>
            <a:off x="3855626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t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E9188D54-F3D9-4AFD-A438-4D08EB401436}" type="datetime1">
              <a:rPr lang="en-US" altLang="zh-TW"/>
              <a:pPr lvl="0"/>
              <a:t>2019/9/18</a:t>
            </a:fld>
            <a:endParaRPr lang="zh-TW"/>
          </a:p>
        </p:txBody>
      </p:sp>
      <p:sp>
        <p:nvSpPr>
          <p:cNvPr id="5" name="投影片圖像版面配置區 4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8875" cy="372745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備忘稿版面配置區 5"/>
          <p:cNvSpPr txBox="1"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59" cy="447270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altLang="zh-TW"/>
          </a:p>
        </p:txBody>
      </p:sp>
      <p:sp>
        <p:nvSpPr>
          <p:cNvPr id="7" name="頁尾版面配置區 6"/>
          <p:cNvSpPr txBox="1">
            <a:spLocks noGrp="1"/>
          </p:cNvSpPr>
          <p:nvPr>
            <p:ph type="ftr" sz="quarter" idx="4"/>
          </p:nvPr>
        </p:nvSpPr>
        <p:spPr>
          <a:xfrm>
            <a:off x="-358" y="944080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投影片編號版面配置區 7"/>
          <p:cNvSpPr txBox="1">
            <a:spLocks noGrp="1"/>
          </p:cNvSpPr>
          <p:nvPr>
            <p:ph type="sldNum" sz="quarter" idx="5"/>
          </p:nvPr>
        </p:nvSpPr>
        <p:spPr>
          <a:xfrm>
            <a:off x="3855626" y="944080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b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925FC86E-37DD-45D2-B9E2-42F0CE8F9B6B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2659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57200" algn="l"/>
        <a:tab pos="914400" algn="l"/>
        <a:tab pos="1371599" algn="l"/>
        <a:tab pos="1828800" algn="l"/>
        <a:tab pos="2286000" algn="l"/>
        <a:tab pos="2743199" algn="l"/>
        <a:tab pos="3200400" algn="l"/>
        <a:tab pos="3657600" algn="l"/>
        <a:tab pos="4114800" algn="l"/>
        <a:tab pos="4572000" algn="l"/>
        <a:tab pos="5029200" algn="l"/>
        <a:tab pos="5486399" algn="l"/>
        <a:tab pos="5943600" algn="l"/>
        <a:tab pos="6400799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en-US" altLang="zh-TW" sz="1200" b="0" i="0" u="none" strike="noStrike" cap="none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Calibri" pitchFamily="34"/>
        <a:ea typeface="新細明體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文字方塊 2"/>
          <p:cNvSpPr txBox="1"/>
          <p:nvPr/>
        </p:nvSpPr>
        <p:spPr>
          <a:xfrm>
            <a:off x="680720" y="4721186"/>
            <a:ext cx="5445759" cy="4472702"/>
          </a:xfrm>
          <a:prstGeom prst="rect">
            <a:avLst/>
          </a:prstGeom>
          <a:noFill/>
          <a:ln>
            <a:noFill/>
          </a:ln>
        </p:spPr>
        <p:txBody>
          <a:bodyPr vert="horz" wrap="square" lIns="45720" tIns="91440" rIns="45720" bIns="91440" anchor="t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b="0" i="0" u="none" strike="noStrike" kern="1200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Calibri" pitchFamily="34"/>
              <a:ea typeface="新細明體" pitchFamily="18"/>
              <a:cs typeface="新細明體" pitchFamily="18"/>
            </a:endParaRPr>
          </a:p>
        </p:txBody>
      </p:sp>
      <p:sp>
        <p:nvSpPr>
          <p:cNvPr id="4" name="投影片編號版面配置區 3"/>
          <p:cNvSpPr/>
          <p:nvPr/>
        </p:nvSpPr>
        <p:spPr>
          <a:xfrm>
            <a:off x="3855983" y="9440806"/>
            <a:ext cx="2949787" cy="4969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6800" tIns="90000" rIns="46800" bIns="90000" anchor="b" anchorCtr="0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D4F19EE5-A6B6-469C-B228-190DFF76458C}" type="slidenum">
              <a:t>1</a:t>
            </a:fld>
            <a:endParaRPr lang="zh-TW" sz="12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新細明體" pitchFamily="18"/>
              <a:cs typeface="新細明體" pitchFamily="1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altLang="zh-TW" kern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altLang="zh-TW" kern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altLang="zh-TW" kern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altLang="zh-TW" kern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altLang="zh-TW" kern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25475" y="804863"/>
            <a:ext cx="5348288" cy="40132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660352" y="5085106"/>
            <a:ext cx="5278528" cy="481784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altLang="zh-TW" kern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625475" y="804863"/>
            <a:ext cx="5348288" cy="40132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660352" y="5085106"/>
            <a:ext cx="5278528" cy="481784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altLang="zh-TW" kern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altLang="zh-TW" kern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altLang="zh-TW" kern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altLang="zh-TW" kern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altLang="zh-TW" kern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altLang="zh-TW" kern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altLang="zh-TW" kern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altLang="zh-TW" kern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altLang="zh-TW" kern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altLang="zh-TW" kern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altLang="zh-TW" kern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altLang="zh-TW" kern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AE8A2B-48F5-4010-9508-C77F1443DDCF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1ED69E-ABC3-40E0-8C54-BA8FB36A2950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9798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AE8A2B-48F5-4010-9508-C77F1443DDCF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C36B7B-C7AB-45D7-BAFF-E43151E80AC0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4199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07FE11-4764-4322-AE85-9E1E2BFEBE55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5DB617-FD0B-431D-8C55-BA73AF0A69A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3181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07FE11-4764-4322-AE85-9E1E2BFEBE55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3E11D3-3DE4-4885-B271-00469856F1E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8187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07FE11-4764-4322-AE85-9E1E2BFEBE55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A36FAA-DDAE-4850-A7CD-04717CC7556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547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07FE11-4764-4322-AE85-9E1E2BFEBE55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12AA04-27A0-4CD4-8097-D23E08BDA325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8078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07FE11-4764-4322-AE85-9E1E2BFEBE55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47118F-B17C-4FA4-A164-481AE54F4D30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6074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07FE11-4764-4322-AE85-9E1E2BFEBE55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EE0E02-C0F0-4ED1-A7B0-126B82D0E530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537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07FE11-4764-4322-AE85-9E1E2BFEBE55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DEE654-759B-439C-99A8-A25E64A9E3E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8122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07FE11-4764-4322-AE85-9E1E2BFEBE55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39E6A3-800B-4EBB-B3D6-1B8A8151106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3497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07FE11-4764-4322-AE85-9E1E2BFEBE55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1A9929-A7B2-4642-9F04-9B456AA2EF7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01499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07FE11-4764-4322-AE85-9E1E2BFEBE55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2B1B8F-EEF4-483B-A60E-92DF2C2983C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9794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AE8A2B-48F5-4010-9508-C77F1443DDCF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2460ED-F61D-411D-802A-FA46435854B0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321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807FE11-4764-4322-AE85-9E1E2BFEBE55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97D424-28E8-4C49-ABFC-74647F164A7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9402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B75151-3D94-4448-B155-05B3119F8F88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2AC55B-1BA2-4C05-8354-28B8B1AAE07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5517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B75151-3D94-4448-B155-05B3119F8F88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765D3A-5A56-40DC-AEFC-3EEAF361AC0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0603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B75151-3D94-4448-B155-05B3119F8F88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75788F-1384-4E21-9DB9-E350AE37F9B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9353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B75151-3D94-4448-B155-05B3119F8F88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848F56-8744-470C-8F96-8058C2426B05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724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B75151-3D94-4448-B155-05B3119F8F88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C822BC-9F08-4114-B493-891407FFA11D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4736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B75151-3D94-4448-B155-05B3119F8F88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4EA03D-89C5-4B5E-9552-AB444F96D00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1920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B75151-3D94-4448-B155-05B3119F8F88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4B40DC-2951-438A-AD11-BCDE474390CB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583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B75151-3D94-4448-B155-05B3119F8F88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DD2C75-0ACF-44A5-8070-572976DF7C5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7613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B75151-3D94-4448-B155-05B3119F8F88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5B321C-E179-4E43-AE41-906AA7FA537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1992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CE3CB27-2265-4210-B995-305831A5C0BD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78E0A2-C70B-4D0D-A418-89EB43AE333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5860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B75151-3D94-4448-B155-05B3119F8F88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3D4E5C-4A93-4018-9ECA-A6C6EFA8758A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242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B75151-3D94-4448-B155-05B3119F8F88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3CCE67-82C9-4D5B-A095-AAD710A9AD55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4236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8D2CD6-C854-4526-9273-B8D778A3B779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69F0F9-7182-416F-87B6-9E23D7162E0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1000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8D2CD6-C854-4526-9273-B8D778A3B779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DB13A3-7BA4-4B3F-95C4-B443CE10458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03704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8D2CD6-C854-4526-9273-B8D778A3B779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29B4DD-E7B2-4B4B-8C40-A6225DEFBBF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759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8D2CD6-C854-4526-9273-B8D778A3B779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60A29C-FAF1-4D0C-BB00-08BD97FF908B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496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8D2CD6-C854-4526-9273-B8D778A3B779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96BACB-F012-4717-BA41-F233CE2CAAD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70783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8D2CD6-C854-4526-9273-B8D778A3B779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EECBAB-90D1-4052-BC2F-14D1A67ADE9A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682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8D2CD6-C854-4526-9273-B8D778A3B779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0DA9E3-B362-4D73-9F0D-144E60C1188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4150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8D2CD6-C854-4526-9273-B8D778A3B779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262E09-4360-4760-B89A-A14F7BA202D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5542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CE3CB27-2265-4210-B995-305831A5C0BD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4B1BC87-3D65-4CFF-8369-CACA60475EC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8849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8D2CD6-C854-4526-9273-B8D778A3B779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C35218-B0DD-4B53-873D-12297DF953A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4808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8D2CD6-C854-4526-9273-B8D778A3B779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C84603-3E78-4B86-A73C-CCA60BC9A1A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6331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8D2CD6-C854-4526-9273-B8D778A3B779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FF205D-38B5-40B5-AE09-CDCAAB08C86B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11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36DB-B20E-4BBF-B2DB-44E565C3FAD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E220-FB0D-426B-8577-C8C0B1D9B5FC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8126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36DB-B20E-4BBF-B2DB-44E565C3FAD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A688F-13A8-4564-AD2C-FFF8C9A1CE6E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65524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36DB-B20E-4BBF-B2DB-44E565C3FAD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300F-53A9-48D1-9CB6-C9D4D547DA04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9804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36DB-B20E-4BBF-B2DB-44E565C3FAD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4C594-4AE3-41CB-AF7B-B8D7E21C9040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88892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36DB-B20E-4BBF-B2DB-44E565C3FAD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D5F1-38B9-44D3-97F0-3315C78F2860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58302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36DB-B20E-4BBF-B2DB-44E565C3FAD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8FAED-9F72-410F-95C8-B6DB2A7F35F2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36397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36DB-B20E-4BBF-B2DB-44E565C3FAD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8E228-5EAB-4252-BF77-65E943C54F23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CE3CB27-2265-4210-B995-305831A5C0BD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42399D-DD18-41C1-BB78-D848AB0B8EC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4832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36DB-B20E-4BBF-B2DB-44E565C3FAD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CFDD-388F-4C5D-AC17-74E1A265AECD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88174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36DB-B20E-4BBF-B2DB-44E565C3FAD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7FC6-F76C-4702-956E-1321462AEDBF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01020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36DB-B20E-4BBF-B2DB-44E565C3FAD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E5C6-6E93-4487-82A8-CF3EED25F455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5402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136DB-B20E-4BBF-B2DB-44E565C3FAD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6B8C-A616-4E9A-9C09-948945D98785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52772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EF3-117D-480D-AE0F-A7A2AD7FF23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9007-F560-435E-8AF1-5AADD8FBB017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02173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EF3-117D-480D-AE0F-A7A2AD7FF23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93752-EFA3-48DC-93B8-8617E66235B9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2621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EF3-117D-480D-AE0F-A7A2AD7FF23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1C487-1274-451A-96AD-2E2D4B1E138D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3375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EF3-117D-480D-AE0F-A7A2AD7FF23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92EF-124C-4516-A3EB-E7298D768BDE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233110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EF3-117D-480D-AE0F-A7A2AD7FF23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9E00C-46AD-4AB7-8C40-83EF7F0DB396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15845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EF3-117D-480D-AE0F-A7A2AD7FF23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2D2AC-B508-4E09-9A8F-6EA953D7AB8A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577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CE3CB27-2265-4210-B995-305831A5C0BD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80056A-AB50-40CA-B725-F50FDEC7C57B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7590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EF3-117D-480D-AE0F-A7A2AD7FF23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DF440-14CF-4679-800C-083173CD30CD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98421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EF3-117D-480D-AE0F-A7A2AD7FF23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F3AF8-14A7-4E14-940D-07150E610A6B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649939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EF3-117D-480D-AE0F-A7A2AD7FF23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7EFA-776C-44FB-9C99-E52EF7475621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70828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EF3-117D-480D-AE0F-A7A2AD7FF23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84B7-B9B1-4E98-A4C6-5079D17440F9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585556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B8EF3-117D-480D-AE0F-A7A2AD7FF23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D9D6-D6BF-40E3-997B-8894279F6856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2537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17C6-48A4-48E5-A769-3E8473FE72D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2E18-1A64-41C8-8508-8CCCE02D88A9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4627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17C6-48A4-48E5-A769-3E8473FE72D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43AF-6FCC-4E7E-BA20-88658309BBDD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4668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17C6-48A4-48E5-A769-3E8473FE72D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13103-4D80-4394-9064-BAB4D916FAC7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00345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17C6-48A4-48E5-A769-3E8473FE72D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2202-A20C-429B-821E-FA6A1600B6DA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33655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17C6-48A4-48E5-A769-3E8473FE72D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4A926-70D0-41C7-AEE5-5C66C66372F2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36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CE3CB27-2265-4210-B995-305831A5C0BD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86277B-3FD6-407D-8444-58E34892E26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7872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17C6-48A4-48E5-A769-3E8473FE72D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32C3-7669-40A1-BFD9-A8083A998909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37673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17C6-48A4-48E5-A769-3E8473FE72D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AC8F-4A19-4997-AD07-00F82C3FD75A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189052"/>
      </p:ext>
    </p:extLst>
  </p:cSld>
  <p:clrMapOvr>
    <a:masterClrMapping/>
  </p:clrMapOvr>
  <p:hf sldNum="0" hdr="0" ftr="0" dt="0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17C6-48A4-48E5-A769-3E8473FE72D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182AF-6E9B-46AB-B4D8-4865DF07DB09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71008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17C6-48A4-48E5-A769-3E8473FE72D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F114-C2A7-46CE-95BF-2F166828C14B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28834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17C6-48A4-48E5-A769-3E8473FE72D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549EE-15DA-4733-8B96-B8364E732CF8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469518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17C6-48A4-48E5-A769-3E8473FE72D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DF33-1A67-465D-8792-41BFAD0DC47A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130678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6DD-678C-40B7-A292-B723A360E9E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9D51-F40A-4F1B-AF85-0F83FA850C64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950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6DD-678C-40B7-A292-B723A360E9E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7BFC6-F049-4E3F-800A-74A4C13488AC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30700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6DD-678C-40B7-A292-B723A360E9E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E071B-4807-4995-A193-113C22F51CE4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44169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6DD-678C-40B7-A292-B723A360E9E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DF150-7599-4DDF-858E-A1FCF944D1E6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324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CE3CB27-2265-4210-B995-305831A5C0BD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324900-28FB-40C9-BE2B-9D733C87C02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4636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6DD-678C-40B7-A292-B723A360E9E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2F78-8710-470D-9FA6-4D7FA0D5FB57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07800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6DD-678C-40B7-A292-B723A360E9E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056AE-B872-45D8-A55C-5B5CD1DF2F2B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425686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6DD-678C-40B7-A292-B723A360E9E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E36A9-BD6B-4036-A044-48C1EEC87FE1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192128"/>
      </p:ext>
    </p:extLst>
  </p:cSld>
  <p:clrMapOvr>
    <a:masterClrMapping/>
  </p:clrMapOvr>
  <p:hf sldNum="0" hdr="0" ftr="0" dt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6DD-678C-40B7-A292-B723A360E9E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B421E-E830-4125-828E-A46DD357DE53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066523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6DD-678C-40B7-A292-B723A360E9E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2BE05-4D27-43DA-B1EC-7CE5424C67AF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62333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6DD-678C-40B7-A292-B723A360E9E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3B612-8BFD-4DFD-A132-6503C982419F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52433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46DD-678C-40B7-A292-B723A360E9E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17E63-E884-454B-9161-9418B49D6C34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19426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98C1-E286-480B-ADCD-F7E97D10F415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BCD2-E086-4497-A015-9CF6616600F4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64443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98C1-E286-480B-ADCD-F7E97D10F415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C5D5-2358-4EA2-B6AD-AAD4E8A5C39A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555387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98C1-E286-480B-ADCD-F7E97D10F415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99DB-1BD9-4F2D-A230-ADC13D54000F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5414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CE3CB27-2265-4210-B995-305831A5C0BD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266734-BBEF-4218-9B01-A6F3AEE949D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9428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98C1-E286-480B-ADCD-F7E97D10F415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E89EE-81E9-492C-A649-5AEE24E7E89A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194728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98C1-E286-480B-ADCD-F7E97D10F415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D085-61D9-4E6E-827B-04D94F74E986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64797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98C1-E286-480B-ADCD-F7E97D10F415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C175-4A5D-433D-B5A8-1A261FEF4ED7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026512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98C1-E286-480B-ADCD-F7E97D10F415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41985-D158-4376-8733-5A5B607FAA9C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727006"/>
      </p:ext>
    </p:extLst>
  </p:cSld>
  <p:clrMapOvr>
    <a:masterClrMapping/>
  </p:clrMapOvr>
  <p:hf sldNum="0" hdr="0" ftr="0" dt="0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98C1-E286-480B-ADCD-F7E97D10F415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EE99B-6D1C-471C-9150-D387E3941A22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8591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98C1-E286-480B-ADCD-F7E97D10F415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F5E97-1803-4698-888C-E5A2B8DCFBA2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31586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98C1-E286-480B-ADCD-F7E97D10F415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034B-F384-41BA-80F9-77E8C6BF9CE5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554291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98C1-E286-480B-ADCD-F7E97D10F415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43574-A8A2-4372-AE3E-E07F880BDB90}" type="slidenum"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0906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CE3CB27-2265-4210-B995-305831A5C0BD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619E05F-9028-4450-8DFB-A1F8B405CB2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9351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AE8A2B-48F5-4010-9508-C77F1443DDCF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EDD842-BD81-4A76-A9F3-B7443E51993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7448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CE3CB27-2265-4210-B995-305831A5C0BD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8D4F71-2AD0-4869-9C0B-400E37D1EAF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0800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CE3CB27-2265-4210-B995-305831A5C0BD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50C837-4F90-403C-B6B4-5DFCD4A6EADB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852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CE3CB27-2265-4210-B995-305831A5C0BD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C7B52E-1D14-4938-921F-F04539FC398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3853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B83F719-E2FC-484D-9CB7-6B35937565F9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D15E0A-9F86-42A1-9BC1-C3A5DDC09FD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0294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B83F719-E2FC-484D-9CB7-6B35937565F9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D49526-0EEC-4B9D-AB1A-C9C7C156FB2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4226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B83F719-E2FC-484D-9CB7-6B35937565F9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A9878A-AFF5-4DA7-AB99-0294DAC0FCB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2997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B83F719-E2FC-484D-9CB7-6B35937565F9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7149D8-748C-49B8-8F95-FBF475B556CD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5643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B83F719-E2FC-484D-9CB7-6B35937565F9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AEDC62-0650-4FA0-B552-F9950B3DE66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5262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B83F719-E2FC-484D-9CB7-6B35937565F9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04568F-8A21-42C1-B7ED-AA1A6B4310A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295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B83F719-E2FC-484D-9CB7-6B35937565F9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AED061-5A1B-4CFC-AB32-796D9AF35F5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20425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AE8A2B-48F5-4010-9508-C77F1443DDCF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1A3C1B-4E45-454C-B497-F60A261DFA9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3903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B83F719-E2FC-484D-9CB7-6B35937565F9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36F4FB-6FEF-4ACD-9B0A-D8185A28396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914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B83F719-E2FC-484D-9CB7-6B35937565F9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0CEBCB-50C9-48BD-8AF8-9A83285293A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4891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B83F719-E2FC-484D-9CB7-6B35937565F9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420F3B-71BD-4545-930D-1CC8E69C289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443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B83F719-E2FC-484D-9CB7-6B35937565F9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D40835-4A1D-472E-A7A9-DBE75181BE1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8113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5754C56-DAC9-4345-BC6C-B48046F7AF98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1C3BAF-04A0-48DE-B42B-8D28DA34D57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782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5754C56-DAC9-4345-BC6C-B48046F7AF98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000CC6-CF5C-4FBD-8883-8FE1178526F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7436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5754C56-DAC9-4345-BC6C-B48046F7AF98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0DBFED-B567-4AEC-9777-4C2E634B776B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3428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5754C56-DAC9-4345-BC6C-B48046F7AF98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99DFB1-F03F-4C43-98A9-BE9C108C291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3167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5754C56-DAC9-4345-BC6C-B48046F7AF98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123484-1EBC-4A62-9ED4-A3F13EA318D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207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5754C56-DAC9-4345-BC6C-B48046F7AF98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457D67-A381-4065-A91C-15D30A8B995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066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AE8A2B-48F5-4010-9508-C77F1443DDCF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BB469D-FC79-4C53-A943-32E52FD9F46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72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5754C56-DAC9-4345-BC6C-B48046F7AF98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824D11-65F7-4C63-B6FF-71CD4B475E2A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299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5754C56-DAC9-4345-BC6C-B48046F7AF98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D95875-7893-464F-A907-BC3385E9D13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042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5754C56-DAC9-4345-BC6C-B48046F7AF98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81F457-0B73-4CF9-8E7E-5E4378595A5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204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5754C56-DAC9-4345-BC6C-B48046F7AF98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397F1A-0E87-4E56-B288-FD6423E41FE0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74999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5754C56-DAC9-4345-BC6C-B48046F7AF98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819295-757E-4BD7-A53C-344615C5E8E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578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A2AE8D-CBAA-4C85-9BCD-0370DD6F31CC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34EC69-2115-48A0-A66D-AC932FEE488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3104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A2AE8D-CBAA-4C85-9BCD-0370DD6F31CC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D03FD1-5011-449E-837E-09F083200A7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67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A2AE8D-CBAA-4C85-9BCD-0370DD6F31CC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0F3CEC-3819-4566-84E6-BBD77C0F3F1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959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A2AE8D-CBAA-4C85-9BCD-0370DD6F31CC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D9C9F7-342B-4C39-9DB3-BC5621F700BA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7962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A2AE8D-CBAA-4C85-9BCD-0370DD6F31CC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625476-1398-4045-A1D9-6BF563889D5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7633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AE8A2B-48F5-4010-9508-C77F1443DDCF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C26A28-CD76-4050-B636-83028070E95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3120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A2AE8D-CBAA-4C85-9BCD-0370DD6F31CC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9605AD-04CA-403C-869A-1AD5CA3E825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651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A2AE8D-CBAA-4C85-9BCD-0370DD6F31CC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D0A71C-0324-417E-843F-9B93B12B26E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21624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A2AE8D-CBAA-4C85-9BCD-0370DD6F31CC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C4087E-01CB-41E7-BC2E-85322996CAE0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2142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A2AE8D-CBAA-4C85-9BCD-0370DD6F31CC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863726-26E0-4D9B-94AA-779B847BA06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9391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A2AE8D-CBAA-4C85-9BCD-0370DD6F31CC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797CE5-8BFE-4AFC-84E5-B2E6277D650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6413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DA2AE8D-CBAA-4C85-9BCD-0370DD6F31CC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340604-4690-4D9C-9348-ABDF643572F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4823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33AB7E-89E4-4514-8FBD-2632EE394DB7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420098-0552-47A2-B2C2-4D8FE909E02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4782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33AB7E-89E4-4514-8FBD-2632EE394DB7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B22D56-2B6D-4D0C-BCE5-64DF6401C5B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983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33AB7E-89E4-4514-8FBD-2632EE394DB7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E9D6F8-4104-4928-B01A-351F9E3E89E7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6285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33AB7E-89E4-4514-8FBD-2632EE394DB7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1C75D6-4C66-4382-AA02-BC52965D8E4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8399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AE8A2B-48F5-4010-9508-C77F1443DDCF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535403-14EF-43E7-B01B-F62C7E04B23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9693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33AB7E-89E4-4514-8FBD-2632EE394DB7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467ED2-CD8C-4B49-B92E-D74130A2286B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15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33AB7E-89E4-4514-8FBD-2632EE394DB7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CC3F67-93C9-4284-9CC1-565425BD113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6058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33AB7E-89E4-4514-8FBD-2632EE394DB7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3CA52E-BD30-4E18-AA4C-29EAEA29D34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9368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33AB7E-89E4-4514-8FBD-2632EE394DB7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840595-E5ED-4261-9141-CFEBCAD93F5B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93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33AB7E-89E4-4514-8FBD-2632EE394DB7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384F76-6EE8-49C6-91C1-FC16CEDF269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1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33AB7E-89E4-4514-8FBD-2632EE394DB7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C6E5F5-2AB7-4C22-A780-1F104F8DDAB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2907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033AB7E-89E4-4514-8FBD-2632EE394DB7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F15CC7-D84B-47B1-BD71-0401DEE3AC7D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75970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50C23DC-0A8C-44D9-AC19-37468D2226BE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C9E4BE-77E2-4BFF-AB32-B8D844A82E90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1691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50C23DC-0A8C-44D9-AC19-37468D2226BE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3EE325-01AE-4DC2-97BB-D1CBD04C994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1964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50C23DC-0A8C-44D9-AC19-37468D2226BE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76D559-7F7C-4C34-9216-3280EDB0502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01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AE8A2B-48F5-4010-9508-C77F1443DDCF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164151-0244-4107-991C-E208090B710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9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50C23DC-0A8C-44D9-AC19-37468D2226BE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943A152-E94A-452C-9BC0-76E37F7D8B4A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7398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50C23DC-0A8C-44D9-AC19-37468D2226BE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25041C-0B31-49D0-B7B8-3062DD49F84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8740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50C23DC-0A8C-44D9-AC19-37468D2226BE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83BC1F-AF77-4B1F-A32B-66036B63EDD5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0727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50C23DC-0A8C-44D9-AC19-37468D2226BE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145DE4-E218-4315-B449-EB3D37C3D6D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016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50C23DC-0A8C-44D9-AC19-37468D2226BE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97B5FC-FA26-4333-9046-74EDE747722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2202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50C23DC-0A8C-44D9-AC19-37468D2226BE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F02F98-F3BF-4739-867B-C33B07EE694D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690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50C23DC-0A8C-44D9-AC19-37468D2226BE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032469-0AB0-4BA1-B6AE-D6B3E82A663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718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50C23DC-0A8C-44D9-AC19-37468D2226BE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5E61CB3-5789-46B3-A5FE-26BE94E9DDA5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358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AAAAFC3-67BE-4CA3-8996-A82B8BAFB550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66EAC6-BE02-4EF2-AD0D-2C8E10119895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2934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AAAAFC3-67BE-4CA3-8996-A82B8BAFB550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5FBBCD-E6FA-420A-A458-5B1C8B0A9DF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9971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AE8A2B-48F5-4010-9508-C77F1443DDCF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05630F-F847-43A9-AAFC-AFA7DB892C2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935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AAAAFC3-67BE-4CA3-8996-A82B8BAFB550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0A5161-4B51-4E7B-85F8-022F0B4B926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4596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AAAAFC3-67BE-4CA3-8996-A82B8BAFB550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7BBDB10-3429-47D4-8ADC-3A67E7F9F56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5592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AAAAFC3-67BE-4CA3-8996-A82B8BAFB550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5CE077-87D9-4158-A14F-F0DC6E26CABB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7542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AAAAFC3-67BE-4CA3-8996-A82B8BAFB550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4926CB-949C-458B-A86C-914E0E378C7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5376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AAAAFC3-67BE-4CA3-8996-A82B8BAFB550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C6E76C-4C73-4A94-9ACE-8E29AA2AB67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5914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AAAAFC3-67BE-4CA3-8996-A82B8BAFB550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B6F394-4D2A-4E70-8C9A-6A4B55D47ACB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4656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AAAAFC3-67BE-4CA3-8996-A82B8BAFB550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FB14AB-B212-489D-825F-EDF958A65B75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2165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AAAAFC3-67BE-4CA3-8996-A82B8BAFB550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3FB98F-D8CD-4384-859C-224B5D075BDA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8680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AAAAFC3-67BE-4CA3-8996-A82B8BAFB550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E7B98D-2C8A-4B42-BCCD-20D060852765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7932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1D359AC-D498-40E7-9B6A-C79E7F86AF04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9DD855-9628-4C28-8324-BFDB69FFD10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421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AE8A2B-48F5-4010-9508-C77F1443DDCF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089FEE-9FF3-4C40-B725-AD874238BB7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5940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1D359AC-D498-40E7-9B6A-C79E7F86AF04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FACC31-D641-4872-9E69-46A2525208D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0838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1D359AC-D498-40E7-9B6A-C79E7F86AF04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B1B563-C460-40D7-B555-4DFE67B450F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5959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1D359AC-D498-40E7-9B6A-C79E7F86AF04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2EAEB0-106E-4F7D-A233-E5649D46E93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77648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1D359AC-D498-40E7-9B6A-C79E7F86AF04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27F6F4-75D3-4679-A133-AB5A55505B8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1249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1D359AC-D498-40E7-9B6A-C79E7F86AF04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1C8B12-5EE4-4697-82F9-75AC1EBAC28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300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1D359AC-D498-40E7-9B6A-C79E7F86AF04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FB689B-9309-4595-8A16-E97703DE7FAA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53321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1D359AC-D498-40E7-9B6A-C79E7F86AF04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318F98-770C-49EC-A4D3-F2A936D892D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70800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1D359AC-D498-40E7-9B6A-C79E7F86AF04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465D84-06F6-4F06-8750-94344F33A79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1384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1D359AC-D498-40E7-9B6A-C79E7F86AF04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26DC9B-B436-4DFA-9101-16B24FFA089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955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1D359AC-D498-40E7-9B6A-C79E7F86AF04}" type="datetime1">
              <a:rPr lang="en-US" altLang="zh-TW" smtClean="0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9514DE-3147-4DE3-8491-A8FC9F6703EA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655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46800" tIns="90000" rIns="46800" bIns="90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altLang="zh-TW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vert="horz" lIns="46800" tIns="90000" rIns="46800" bIns="900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683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E2AE8A2B-48F5-4010-9508-C77F1443DDCF}" type="datetime1">
              <a:rPr lang="en-US" altLang="zh-TW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839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06AA72B6-6B4C-4C5C-B770-332E305842A9}" type="slidenum"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altLang="zh-TW" sz="44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cs typeface="Arial" pitchFamily="34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altLang="zh-TW" sz="32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cs typeface="Arial" pitchFamily="34"/>
        </a:defRPr>
      </a:lvl1pPr>
    </p:bodyStyle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46800" tIns="90000" rIns="46800" bIns="90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altLang="zh-TW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vert="horz" lIns="46800" tIns="90000" rIns="46800" bIns="900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683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D807FE11-4764-4322-AE85-9E1E2BFEBE55}" type="datetime1">
              <a:rPr lang="en-US" altLang="zh-TW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839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A8A8D160-6148-4C66-9F6B-2B891F3944DA}" type="slidenum"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altLang="zh-TW" sz="44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cs typeface="Arial" pitchFamily="34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altLang="zh-TW" sz="32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cs typeface="Arial" pitchFamily="34"/>
        </a:defRPr>
      </a:lvl1pPr>
    </p:bodyStyle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46800" tIns="90000" rIns="46800" bIns="90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altLang="zh-TW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vert="horz" lIns="46800" tIns="90000" rIns="46800" bIns="900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683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ECB75151-3D94-4448-B155-05B3119F8F88}" type="datetime1">
              <a:rPr lang="en-US" altLang="zh-TW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839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B6E6D2FF-DEDE-4F35-BCB9-49DA7377AF13}" type="slidenum"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altLang="zh-TW" sz="44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cs typeface="Arial" pitchFamily="34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altLang="zh-TW" sz="32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cs typeface="Arial" pitchFamily="34"/>
        </a:defRPr>
      </a:lvl1pPr>
    </p:bodyStyle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46800" tIns="90000" rIns="46800" bIns="90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altLang="zh-TW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vert="horz" lIns="46800" tIns="90000" rIns="46800" bIns="900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683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BB8D2CD6-C854-4526-9273-B8D778A3B779}" type="datetime1">
              <a:rPr lang="en-US" altLang="zh-TW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839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50EFBB14-3CDF-4AA3-ABB4-0BA91B114D31}" type="slidenum"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altLang="zh-TW" sz="44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cs typeface="Arial" pitchFamily="34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altLang="zh-TW" sz="32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cs typeface="Arial" pitchFamily="34"/>
        </a:defRPr>
      </a:lvl1pPr>
    </p:bodyStyle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36DB-B20E-4BBF-B2DB-44E565C3FAD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8C973-854D-410F-AC32-9B045FBB5578}" type="slidenum"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/>
    <p:bodyStyle/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B8EF3-117D-480D-AE0F-A7A2AD7FF23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38834-9CDE-44BE-9F4D-46AEEA60FF4A}" type="slidenum"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/>
    <p:bodyStyle/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17C6-48A4-48E5-A769-3E8473FE72DC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40258-3951-4DAD-A4BE-8D7DD57F27AE}" type="slidenum"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/>
    <p:bodyStyle/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846DD-678C-40B7-A292-B723A360E9E3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B83D3-D211-4A95-97D5-430B8E1C446E}" type="slidenum"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/>
    <p:bodyStyle/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C98C1-E286-480B-ADCD-F7E97D10F415}" type="datetimeFigureOut">
              <a:rPr lang="zh-TW" altLang="en-US" smtClean="0"/>
              <a:t>2019/9/18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388C2-2D40-43C5-A788-F13B0E1BF224}" type="slidenum"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46800" tIns="90000" rIns="46800" bIns="90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altLang="zh-TW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vert="horz" lIns="46800" tIns="90000" rIns="46800" bIns="900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683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DCE3CB27-2265-4210-B995-305831A5C0BD}" type="datetime1">
              <a:rPr lang="en-US" altLang="zh-TW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839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C9142D83-66F8-4817-B294-85536A301328}" type="slidenum"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altLang="zh-TW" sz="44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cs typeface="Arial" pitchFamily="34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altLang="zh-TW" sz="32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cs typeface="Arial" pitchFamily="34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46800" tIns="90000" rIns="46800" bIns="90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altLang="zh-TW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vert="horz" lIns="46800" tIns="90000" rIns="46800" bIns="900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683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EB83F719-E2FC-484D-9CB7-6B35937565F9}" type="datetime1">
              <a:rPr lang="en-US" altLang="zh-TW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839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DEAF2B5F-4F7C-48F5-B5A7-600E7DEDC8CC}" type="slidenum"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altLang="zh-TW" sz="44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cs typeface="Arial" pitchFamily="34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altLang="zh-TW" sz="32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cs typeface="Arial" pitchFamily="34"/>
        </a:defRPr>
      </a:lvl1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46800" tIns="90000" rIns="46800" bIns="90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altLang="zh-TW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vert="horz" lIns="46800" tIns="90000" rIns="46800" bIns="900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683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C5754C56-DAC9-4345-BC6C-B48046F7AF98}" type="datetime1">
              <a:rPr lang="en-US" altLang="zh-TW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839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F14B8DC7-D3E0-4B5F-BA4E-A6BC13A1159F}" type="slidenum"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altLang="zh-TW" sz="44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cs typeface="Arial" pitchFamily="34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altLang="zh-TW" sz="32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cs typeface="Arial" pitchFamily="34"/>
        </a:defRPr>
      </a:lvl1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46800" tIns="90000" rIns="46800" bIns="90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altLang="zh-TW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vert="horz" lIns="46800" tIns="90000" rIns="46800" bIns="900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683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CDA2AE8D-CBAA-4C85-9BCD-0370DD6F31CC}" type="datetime1">
              <a:rPr lang="en-US" altLang="zh-TW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839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2C20583B-8D68-4C19-AAA3-2B119DDE49EE}" type="slidenum"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altLang="zh-TW" sz="44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cs typeface="Arial" pitchFamily="34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altLang="zh-TW" sz="32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cs typeface="Arial" pitchFamily="34"/>
        </a:defRPr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46800" tIns="90000" rIns="46800" bIns="90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altLang="zh-TW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vert="horz" lIns="46800" tIns="90000" rIns="46800" bIns="900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683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6033AB7E-89E4-4514-8FBD-2632EE394DB7}" type="datetime1">
              <a:rPr lang="en-US" altLang="zh-TW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839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637825C5-2237-416B-A6F1-CA069A593F21}" type="slidenum"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altLang="zh-TW" sz="44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cs typeface="Arial" pitchFamily="34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altLang="zh-TW" sz="32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cs typeface="Arial" pitchFamily="34"/>
        </a:defRPr>
      </a:lvl1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46800" tIns="90000" rIns="46800" bIns="90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altLang="zh-TW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vert="horz" lIns="46800" tIns="90000" rIns="46800" bIns="900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683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550C23DC-0A8C-44D9-AC19-37468D2226BE}" type="datetime1">
              <a:rPr lang="en-US" altLang="zh-TW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839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662D5538-A9E5-48DA-83A3-66B1C7DA51F8}" type="slidenum"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altLang="zh-TW" sz="44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cs typeface="Arial" pitchFamily="34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altLang="zh-TW" sz="32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cs typeface="Arial" pitchFamily="34"/>
        </a:defRPr>
      </a:lvl1pPr>
    </p:bodyStyle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46800" tIns="90000" rIns="46800" bIns="90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altLang="zh-TW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vert="horz" lIns="46800" tIns="90000" rIns="46800" bIns="900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683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5AAAAFC3-67BE-4CA3-8996-A82B8BAFB550}" type="datetime1">
              <a:rPr lang="en-US" altLang="zh-TW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839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62FED9EE-F7B5-42AA-9CEE-5DF24E850E9A}" type="slidenum"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altLang="zh-TW" sz="44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cs typeface="Arial" pitchFamily="34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altLang="zh-TW" sz="32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cs typeface="Arial" pitchFamily="34"/>
        </a:defRPr>
      </a:lvl1pPr>
    </p:bodyStyle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46800" tIns="90000" rIns="46800" bIns="900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altLang="zh-TW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vert="horz" lIns="46800" tIns="90000" rIns="46800" bIns="90000" anchor="t" anchorCtr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683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81D359AC-D498-40E7-9B6A-C79E7F86AF04}" type="datetime1">
              <a:rPr lang="en-US" altLang="zh-TW"/>
              <a:pPr lvl="0"/>
              <a:t>2019/9/18</a:t>
            </a:fld>
            <a:endParaRPr lang="zh-TW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839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46800" tIns="90000" rIns="46800" bIns="90000" anchor="ctr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200" b="0" i="0" u="none" strike="noStrike" cap="none" baseline="0">
                <a:ln>
                  <a:noFill/>
                </a:ln>
                <a:solidFill>
                  <a:srgbClr val="898989"/>
                </a:solidFill>
                <a:latin typeface="Calibri" pitchFamily="34"/>
                <a:ea typeface="新細明體" pitchFamily="18"/>
                <a:cs typeface="新細明體" pitchFamily="18"/>
              </a:defRPr>
            </a:lvl1pPr>
          </a:lstStyle>
          <a:p>
            <a:pPr lvl="0"/>
            <a:fld id="{27068CE2-8427-4180-9507-52050CB43C2E}" type="slidenum"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altLang="zh-TW" sz="44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cs typeface="Arial" pitchFamily="34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altLang="zh-TW" sz="3200" b="0" i="0" u="none" strike="noStrike" kern="1200" cap="none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cs typeface="Arial" pitchFamily="34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../&#36036;&#36984;&#34892;&#28858;&#30340;&#39006;&#22411;.doc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 idx="4294967295"/>
          </p:nvPr>
        </p:nvSpPr>
        <p:spPr>
          <a:xfrm>
            <a:off x="684359" y="1556999"/>
            <a:ext cx="7772400" cy="3166919"/>
          </a:xfrm>
        </p:spPr>
        <p:txBody>
          <a:bodyPr wrap="square" lIns="45720" tIns="91440" rIns="45720" bIns="91440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hangingPunct="1"/>
            <a:r>
              <a:rPr lang="en-US" sz="4800" dirty="0" smtClean="0">
                <a:latin typeface="標楷體" pitchFamily="65"/>
                <a:ea typeface="標楷體" pitchFamily="65"/>
              </a:rPr>
              <a:t>109</a:t>
            </a:r>
            <a:r>
              <a:rPr lang="zh-TW" altLang="en-US" sz="4800" dirty="0" smtClean="0">
                <a:latin typeface="標楷體" pitchFamily="65"/>
                <a:ea typeface="標楷體" pitchFamily="65"/>
              </a:rPr>
              <a:t>年</a:t>
            </a:r>
            <a:r>
              <a:rPr lang="en-US" sz="4800" dirty="0">
                <a:latin typeface="標楷體" pitchFamily="65"/>
                <a:ea typeface="標楷體" pitchFamily="65"/>
              </a:rPr>
              <a:t>1</a:t>
            </a:r>
            <a:r>
              <a:rPr lang="zh-TW" altLang="en-US" sz="4800" dirty="0">
                <a:latin typeface="標楷體" pitchFamily="65"/>
                <a:ea typeface="標楷體" pitchFamily="65"/>
              </a:rPr>
              <a:t>月</a:t>
            </a:r>
            <a:r>
              <a:rPr lang="en-US" sz="4800" dirty="0">
                <a:latin typeface="標楷體" pitchFamily="65"/>
                <a:ea typeface="標楷體" pitchFamily="65"/>
              </a:rPr>
              <a:t>11</a:t>
            </a:r>
            <a:r>
              <a:rPr lang="zh-TW" altLang="en-US" sz="4800" dirty="0">
                <a:latin typeface="標楷體" pitchFamily="65"/>
                <a:ea typeface="標楷體" pitchFamily="65"/>
              </a:rPr>
              <a:t>日總統立委選舉</a:t>
            </a:r>
            <a:r>
              <a:rPr lang="en-US" sz="5400" dirty="0">
                <a:latin typeface="標楷體" pitchFamily="65"/>
                <a:ea typeface="標楷體" pitchFamily="65"/>
              </a:rPr>
              <a:t/>
            </a:r>
            <a:br>
              <a:rPr lang="en-US" sz="5400" dirty="0">
                <a:latin typeface="標楷體" pitchFamily="65"/>
                <a:ea typeface="標楷體" pitchFamily="65"/>
              </a:rPr>
            </a:br>
            <a:r>
              <a:rPr lang="zh-TW" altLang="en-US" sz="5400" dirty="0">
                <a:latin typeface="標楷體" pitchFamily="65"/>
                <a:ea typeface="標楷體" pitchFamily="65"/>
              </a:rPr>
              <a:t>反賄選宣導 簡報</a:t>
            </a:r>
            <a:r>
              <a:rPr lang="en-US" sz="5400" dirty="0">
                <a:latin typeface="標楷體" pitchFamily="65"/>
                <a:ea typeface="標楷體" pitchFamily="65"/>
              </a:rPr>
              <a:t/>
            </a:r>
            <a:br>
              <a:rPr lang="en-US" sz="5400" dirty="0">
                <a:latin typeface="標楷體" pitchFamily="65"/>
                <a:ea typeface="標楷體" pitchFamily="65"/>
              </a:rPr>
            </a:br>
            <a:r>
              <a:rPr lang="en-US" sz="5400" dirty="0">
                <a:latin typeface="標楷體" pitchFamily="65"/>
                <a:ea typeface="標楷體" pitchFamily="65"/>
              </a:rPr>
              <a:t/>
            </a:r>
            <a:br>
              <a:rPr lang="en-US" sz="5400" dirty="0">
                <a:latin typeface="標楷體" pitchFamily="65"/>
                <a:ea typeface="標楷體" pitchFamily="65"/>
              </a:rPr>
            </a:br>
            <a:r>
              <a:rPr lang="zh-TW" altLang="en-US" sz="3200" dirty="0">
                <a:solidFill>
                  <a:srgbClr val="898989"/>
                </a:solidFill>
                <a:latin typeface="標楷體" pitchFamily="65"/>
                <a:ea typeface="標楷體" pitchFamily="65"/>
              </a:rPr>
              <a:t>台北地檢署</a:t>
            </a:r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1160" y="5572080"/>
            <a:ext cx="5807160" cy="128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96000" y="5568840"/>
            <a:ext cx="3332160" cy="128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/>
          <p:nvPr/>
        </p:nvSpPr>
        <p:spPr>
          <a:xfrm>
            <a:off x="2195640" y="2533680"/>
            <a:ext cx="701640" cy="812880"/>
          </a:xfrm>
          <a:custGeom>
            <a:avLst>
              <a:gd name="f0" fmla="val 6779"/>
              <a:gd name="f1" fmla="val 4968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gradFill>
            <a:gsLst>
              <a:gs pos="0">
                <a:srgbClr val="6A5919"/>
              </a:gs>
              <a:gs pos="100000">
                <a:srgbClr val="E5C037"/>
              </a:gs>
            </a:gsLst>
            <a:lin ang="0"/>
          </a:gradFill>
          <a:ln w="9360">
            <a:solidFill>
              <a:srgbClr val="1F497D"/>
            </a:solidFill>
            <a:prstDash val="solid"/>
            <a:miter/>
          </a:ln>
        </p:spPr>
        <p:txBody>
          <a:bodyPr vert="horz" wrap="none" lIns="46800" tIns="90000" rIns="46800" bIns="90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新細明體" pitchFamily="18"/>
              <a:cs typeface="新細明體" pitchFamily="18"/>
            </a:endParaRPr>
          </a:p>
        </p:txBody>
      </p:sp>
      <p:sp>
        <p:nvSpPr>
          <p:cNvPr id="3" name="AutoShape 14"/>
          <p:cNvSpPr/>
          <p:nvPr/>
        </p:nvSpPr>
        <p:spPr>
          <a:xfrm flipH="1">
            <a:off x="6016680" y="2589119"/>
            <a:ext cx="853919" cy="717480"/>
          </a:xfrm>
          <a:custGeom>
            <a:avLst>
              <a:gd name="f0" fmla="val 9001"/>
              <a:gd name="f1" fmla="val 4081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gradFill>
            <a:gsLst>
              <a:gs pos="0">
                <a:srgbClr val="592524"/>
              </a:gs>
              <a:gs pos="100000">
                <a:srgbClr val="C0504D"/>
              </a:gs>
            </a:gsLst>
            <a:lin ang="0"/>
          </a:gradFill>
          <a:ln w="9360">
            <a:solidFill>
              <a:srgbClr val="1F497D"/>
            </a:solidFill>
            <a:prstDash val="solid"/>
            <a:miter/>
          </a:ln>
        </p:spPr>
        <p:txBody>
          <a:bodyPr vert="horz" wrap="none" lIns="46800" tIns="90000" rIns="46800" bIns="90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新細明體" pitchFamily="18"/>
              <a:cs typeface="新細明體" pitchFamily="18"/>
            </a:endParaRPr>
          </a:p>
        </p:txBody>
      </p:sp>
      <p:sp>
        <p:nvSpPr>
          <p:cNvPr id="4" name="Rectangle 15"/>
          <p:cNvSpPr/>
          <p:nvPr/>
        </p:nvSpPr>
        <p:spPr>
          <a:xfrm>
            <a:off x="306360" y="1052640"/>
            <a:ext cx="1673280" cy="583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6800" tIns="90000" rIns="46800" bIns="900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1" i="0" u="none" strike="noStrike" cap="none" baseline="0" dirty="0">
                <a:ln>
                  <a:noFill/>
                </a:ln>
                <a:solidFill>
                  <a:srgbClr val="1C1C1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楷書體W5(P)" pitchFamily="18"/>
              </a:rPr>
              <a:t>言詞</a:t>
            </a:r>
          </a:p>
        </p:txBody>
      </p:sp>
      <p:sp>
        <p:nvSpPr>
          <p:cNvPr id="5" name="Rectangle 16"/>
          <p:cNvSpPr/>
          <p:nvPr/>
        </p:nvSpPr>
        <p:spPr>
          <a:xfrm>
            <a:off x="7020000" y="1052640"/>
            <a:ext cx="1673280" cy="583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6800" tIns="90000" rIns="46800" bIns="900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1" i="0" u="none" strike="noStrike" cap="none" baseline="0" dirty="0">
                <a:ln>
                  <a:noFill/>
                </a:ln>
                <a:solidFill>
                  <a:srgbClr val="1C1C1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楷書體W5(P)" pitchFamily="18"/>
              </a:rPr>
              <a:t>暴力</a:t>
            </a:r>
          </a:p>
        </p:txBody>
      </p:sp>
      <p:sp>
        <p:nvSpPr>
          <p:cNvPr id="6" name="Text Box 17"/>
          <p:cNvSpPr/>
          <p:nvPr/>
        </p:nvSpPr>
        <p:spPr>
          <a:xfrm>
            <a:off x="234316" y="1963800"/>
            <a:ext cx="1817368" cy="24429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6800" tIns="90000" rIns="46800" bIns="90000" anchor="t" anchorCtr="0" compatLnSpc="1"/>
          <a:lstStyle/>
          <a:p>
            <a:pPr marL="95250" marR="0" lvl="0" indent="-95250" algn="l" rtl="0" hangingPunct="1">
              <a:lnSpc>
                <a:spcPct val="150000"/>
              </a:lnSpc>
              <a:spcAft>
                <a:spcPts val="0"/>
              </a:spcAft>
              <a:buClr>
                <a:srgbClr val="FFFFFF"/>
              </a:buClr>
              <a:buSzPct val="100000"/>
              <a:buFont typeface="Wingdings" pitchFamily="2"/>
              <a:buChar char="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1600" b="1" i="0" u="none" strike="noStrike" cap="none" baseline="0" dirty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意圖使候選人當選或不當選</a:t>
            </a:r>
          </a:p>
          <a:p>
            <a:pPr marL="95250" indent="-95250">
              <a:lnSpc>
                <a:spcPct val="150000"/>
              </a:lnSpc>
              <a:buClr>
                <a:srgbClr val="FFFFFF"/>
              </a:buClr>
              <a:buSzPct val="100000"/>
              <a:buFont typeface="Wingdings" pitchFamily="2"/>
              <a:buChar char="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1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以文字、圖畫、錄音、演講或他法</a:t>
            </a:r>
          </a:p>
          <a:p>
            <a:pPr marL="95250" marR="0" lvl="0" indent="-95250">
              <a:lnSpc>
                <a:spcPct val="150000"/>
              </a:lnSpc>
              <a:spcAft>
                <a:spcPts val="0"/>
              </a:spcAft>
              <a:buClr>
                <a:srgbClr val="FFFFFF"/>
              </a:buClr>
              <a:buSzPct val="100000"/>
              <a:buFont typeface="Wingdings" pitchFamily="2"/>
              <a:buChar char="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1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散布謠言或不實之事</a:t>
            </a:r>
          </a:p>
        </p:txBody>
      </p:sp>
      <p:sp>
        <p:nvSpPr>
          <p:cNvPr id="7" name="Text Box 19"/>
          <p:cNvSpPr/>
          <p:nvPr/>
        </p:nvSpPr>
        <p:spPr>
          <a:xfrm>
            <a:off x="6938999" y="1844639"/>
            <a:ext cx="2025489" cy="2712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6800" tIns="90000" rIns="46800" bIns="90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 pitchFamily="2"/>
              <a:buChar char="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1600" b="1" i="0" u="none" strike="noStrike" cap="none" baseline="0" dirty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公然聚眾</a:t>
            </a:r>
          </a:p>
          <a:p>
            <a:pPr marL="120600" marR="0" lvl="0" indent="-120600" algn="l" rtl="0" hangingPunct="1">
              <a:lnSpc>
                <a:spcPct val="60000"/>
              </a:lnSpc>
              <a:spcBef>
                <a:spcPts val="998"/>
              </a:spcBef>
              <a:spcAft>
                <a:spcPts val="0"/>
              </a:spcAft>
              <a:buNone/>
              <a:tabLst>
                <a:tab pos="120600" algn="l"/>
                <a:tab pos="1035000" algn="l"/>
                <a:tab pos="1949400" algn="l"/>
                <a:tab pos="2863799" algn="l"/>
                <a:tab pos="3778200" algn="l"/>
                <a:tab pos="4692600" algn="l"/>
                <a:tab pos="5606999" algn="l"/>
                <a:tab pos="6521399" algn="l"/>
                <a:tab pos="7435800" algn="l"/>
                <a:tab pos="8350200" algn="l"/>
                <a:tab pos="9264600" algn="l"/>
                <a:tab pos="10179000" algn="l"/>
              </a:tabLst>
            </a:pPr>
            <a:r>
              <a:rPr lang="en-US" sz="1600" b="0" i="0" u="none" strike="noStrike" cap="none" baseline="0" dirty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   </a:t>
            </a:r>
            <a:r>
              <a:rPr lang="en-US" sz="1600" b="0" i="0" u="none" strike="noStrike" cap="none" baseline="0" dirty="0" smtClean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- </a:t>
            </a:r>
            <a:r>
              <a:rPr lang="zh-TW" sz="1600" b="0" i="0" u="none" strike="noStrike" cap="none" baseline="0" dirty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破壞社會秩序</a:t>
            </a:r>
          </a:p>
          <a:p>
            <a:pPr marL="120600" marR="0" lvl="0" indent="-120600" algn="l" rtl="0" hangingPunct="1">
              <a:lnSpc>
                <a:spcPct val="60000"/>
              </a:lnSpc>
              <a:spcBef>
                <a:spcPts val="998"/>
              </a:spcBef>
              <a:spcAft>
                <a:spcPts val="0"/>
              </a:spcAft>
              <a:buNone/>
              <a:tabLst>
                <a:tab pos="120600" algn="l"/>
                <a:tab pos="1035000" algn="l"/>
                <a:tab pos="1949400" algn="l"/>
                <a:tab pos="2863799" algn="l"/>
                <a:tab pos="3778200" algn="l"/>
                <a:tab pos="4692600" algn="l"/>
                <a:tab pos="5606999" algn="l"/>
                <a:tab pos="6521399" algn="l"/>
                <a:tab pos="7435800" algn="l"/>
                <a:tab pos="8350200" algn="l"/>
                <a:tab pos="9264600" algn="l"/>
                <a:tab pos="10179000" algn="l"/>
              </a:tabLst>
            </a:pPr>
            <a:r>
              <a:rPr lang="en-US" sz="1600" b="0" i="0" u="none" strike="noStrike" cap="none" baseline="0" dirty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   </a:t>
            </a:r>
            <a:r>
              <a:rPr lang="en-US" sz="1600" b="0" i="0" u="none" strike="noStrike" cap="none" baseline="0" dirty="0" smtClean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- </a:t>
            </a:r>
            <a:r>
              <a:rPr lang="zh-TW" sz="1600" b="0" i="0" u="none" strike="noStrike" cap="none" baseline="0" dirty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對公務員施暴</a:t>
            </a:r>
          </a:p>
          <a:p>
            <a:pPr marL="0" marR="0" lvl="0" indent="0" algn="l" rtl="0" hangingPunct="1">
              <a:lnSpc>
                <a:spcPct val="60000"/>
              </a:lnSpc>
              <a:spcBef>
                <a:spcPts val="998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 pitchFamily="2"/>
              <a:buChar char="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1600" b="1" i="0" u="none" strike="noStrike" cap="none" baseline="0" dirty="0" smtClean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強暴</a:t>
            </a:r>
            <a:r>
              <a:rPr lang="zh-TW" sz="1600" b="1" i="0" u="none" strike="noStrike" cap="none" baseline="0" dirty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脅迫</a:t>
            </a:r>
          </a:p>
          <a:p>
            <a:pPr marL="120600" marR="0" lvl="0" indent="-1206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20600" algn="l"/>
                <a:tab pos="1035000" algn="l"/>
                <a:tab pos="1949400" algn="l"/>
                <a:tab pos="2863799" algn="l"/>
                <a:tab pos="3778200" algn="l"/>
                <a:tab pos="4692600" algn="l"/>
                <a:tab pos="5606999" algn="l"/>
                <a:tab pos="6521399" algn="l"/>
                <a:tab pos="7435800" algn="l"/>
                <a:tab pos="8350200" algn="l"/>
                <a:tab pos="9264600" algn="l"/>
                <a:tab pos="10179000" algn="l"/>
              </a:tabLst>
            </a:pPr>
            <a:r>
              <a:rPr lang="en-US" sz="1600" b="0" i="0" u="none" strike="noStrike" cap="none" baseline="0" dirty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  </a:t>
            </a:r>
            <a:r>
              <a:rPr lang="en-US" sz="1600" b="0" i="0" u="none" strike="noStrike" cap="none" baseline="0" dirty="0" smtClean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 - </a:t>
            </a:r>
            <a:r>
              <a:rPr lang="zh-TW" sz="1600" b="0" i="0" u="none" strike="noStrike" cap="none" baseline="0" dirty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妨害他人競選</a:t>
            </a:r>
          </a:p>
          <a:p>
            <a:pPr marL="120600" marR="0" lvl="0" indent="-1206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20600" algn="l"/>
                <a:tab pos="1035000" algn="l"/>
                <a:tab pos="1949400" algn="l"/>
                <a:tab pos="2863799" algn="l"/>
                <a:tab pos="3778200" algn="l"/>
                <a:tab pos="4692600" algn="l"/>
                <a:tab pos="5606999" algn="l"/>
                <a:tab pos="6521399" algn="l"/>
                <a:tab pos="7435800" algn="l"/>
                <a:tab pos="8350200" algn="l"/>
                <a:tab pos="9264600" algn="l"/>
                <a:tab pos="10179000" algn="l"/>
              </a:tabLst>
            </a:pPr>
            <a:r>
              <a:rPr lang="en-US" sz="1600" b="0" i="0" u="none" strike="noStrike" cap="none" baseline="0" dirty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   </a:t>
            </a:r>
            <a:r>
              <a:rPr lang="en-US" sz="1600" b="0" i="0" u="none" strike="noStrike" cap="none" baseline="0" dirty="0" smtClean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- </a:t>
            </a:r>
            <a:r>
              <a:rPr lang="zh-TW" sz="1600" b="0" i="0" u="none" strike="noStrike" cap="none" baseline="0" dirty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妨害他人連署</a:t>
            </a:r>
          </a:p>
          <a:p>
            <a:pPr marL="120600" marR="0" lvl="0" indent="-1206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20600" algn="l"/>
                <a:tab pos="1035000" algn="l"/>
                <a:tab pos="1949400" algn="l"/>
                <a:tab pos="2863799" algn="l"/>
                <a:tab pos="3778200" algn="l"/>
                <a:tab pos="4692600" algn="l"/>
                <a:tab pos="5606999" algn="l"/>
                <a:tab pos="6521399" algn="l"/>
                <a:tab pos="7435800" algn="l"/>
                <a:tab pos="8350200" algn="l"/>
                <a:tab pos="9264600" algn="l"/>
                <a:tab pos="10179000" algn="l"/>
              </a:tabLst>
            </a:pPr>
            <a:r>
              <a:rPr lang="zh-TW" sz="1600" b="0" i="0" u="none" strike="noStrike" cap="none" baseline="0" dirty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   </a:t>
            </a:r>
            <a:r>
              <a:rPr lang="en-US" sz="1600" b="0" i="0" u="none" strike="noStrike" cap="none" baseline="0" dirty="0" smtClean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- </a:t>
            </a:r>
            <a:r>
              <a:rPr lang="zh-TW" sz="1600" b="0" i="0" u="none" strike="noStrike" cap="none" baseline="0" dirty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妨害他人罷免</a:t>
            </a:r>
          </a:p>
          <a:p>
            <a:pPr marL="0" marR="0" lvl="0" indent="0" algn="l" rtl="0" hangingPunct="1">
              <a:lnSpc>
                <a:spcPct val="60000"/>
              </a:lnSpc>
              <a:spcBef>
                <a:spcPts val="998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 pitchFamily="2"/>
              <a:buChar char="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1600" b="1" i="0" u="none" strike="noStrike" cap="none" baseline="0" dirty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選舉罷免進行中</a:t>
            </a:r>
          </a:p>
          <a:p>
            <a:pPr marL="120600" marR="0" lvl="0" indent="-120600" algn="l" rtl="0" hangingPunct="1">
              <a:lnSpc>
                <a:spcPct val="60000"/>
              </a:lnSpc>
              <a:spcBef>
                <a:spcPts val="998"/>
              </a:spcBef>
              <a:spcAft>
                <a:spcPts val="0"/>
              </a:spcAft>
              <a:buNone/>
              <a:tabLst>
                <a:tab pos="120600" algn="l"/>
                <a:tab pos="1035000" algn="l"/>
                <a:tab pos="1949400" algn="l"/>
                <a:tab pos="2863799" algn="l"/>
                <a:tab pos="3778200" algn="l"/>
                <a:tab pos="4692600" algn="l"/>
                <a:tab pos="5606999" algn="l"/>
                <a:tab pos="6521399" algn="l"/>
                <a:tab pos="7435800" algn="l"/>
                <a:tab pos="8350200" algn="l"/>
                <a:tab pos="9264600" algn="l"/>
                <a:tab pos="10179000" algn="l"/>
              </a:tabLst>
            </a:pPr>
            <a:r>
              <a:rPr lang="zh-TW" sz="1600" b="0" i="0" u="none" strike="noStrike" cap="none" baseline="0" dirty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   </a:t>
            </a:r>
            <a:r>
              <a:rPr lang="en-US" sz="1600" b="0" i="0" u="none" strike="noStrike" cap="none" baseline="0" dirty="0" smtClean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- </a:t>
            </a:r>
            <a:r>
              <a:rPr lang="zh-TW" sz="1600" b="0" i="0" u="none" strike="noStrike" cap="none" baseline="0" dirty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聚眾包圍</a:t>
            </a:r>
          </a:p>
          <a:p>
            <a:pPr marL="120600" marR="0" lvl="0" indent="-120600" algn="l" rtl="0" hangingPunct="1">
              <a:lnSpc>
                <a:spcPct val="60000"/>
              </a:lnSpc>
              <a:spcBef>
                <a:spcPts val="998"/>
              </a:spcBef>
              <a:spcAft>
                <a:spcPts val="0"/>
              </a:spcAft>
              <a:buNone/>
              <a:tabLst>
                <a:tab pos="120600" algn="l"/>
                <a:tab pos="1035000" algn="l"/>
                <a:tab pos="1949400" algn="l"/>
                <a:tab pos="2863799" algn="l"/>
                <a:tab pos="3778200" algn="l"/>
                <a:tab pos="4692600" algn="l"/>
                <a:tab pos="5606999" algn="l"/>
                <a:tab pos="6521399" algn="l"/>
                <a:tab pos="7435800" algn="l"/>
                <a:tab pos="8350200" algn="l"/>
                <a:tab pos="9264600" algn="l"/>
                <a:tab pos="10179000" algn="l"/>
              </a:tabLst>
            </a:pPr>
            <a:r>
              <a:rPr lang="zh-TW" sz="1600" b="0" i="0" u="none" strike="noStrike" cap="none" baseline="0" dirty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  </a:t>
            </a:r>
            <a:r>
              <a:rPr lang="zh-TW" sz="1600" b="0" i="0" u="none" strike="noStrike" cap="none" baseline="0" dirty="0" smtClean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 </a:t>
            </a:r>
            <a:r>
              <a:rPr lang="en-US" sz="1600" b="0" i="0" u="none" strike="noStrike" cap="none" baseline="0" dirty="0" smtClean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- </a:t>
            </a:r>
            <a:r>
              <a:rPr lang="zh-TW" sz="1600" b="0" i="0" u="none" strike="noStrike" cap="none" baseline="0" dirty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微軟正黑體" pitchFamily="34"/>
              </a:rPr>
              <a:t>聚眾妨害進行</a:t>
            </a:r>
          </a:p>
        </p:txBody>
      </p:sp>
      <p:grpSp>
        <p:nvGrpSpPr>
          <p:cNvPr id="8" name="Group 20"/>
          <p:cNvGrpSpPr/>
          <p:nvPr/>
        </p:nvGrpSpPr>
        <p:grpSpPr>
          <a:xfrm>
            <a:off x="2705039" y="1197000"/>
            <a:ext cx="3527280" cy="3502800"/>
            <a:chOff x="2705039" y="1197000"/>
            <a:chExt cx="3527280" cy="3502800"/>
          </a:xfrm>
        </p:grpSpPr>
        <p:grpSp>
          <p:nvGrpSpPr>
            <p:cNvPr id="9" name="Group 21"/>
            <p:cNvGrpSpPr/>
            <p:nvPr/>
          </p:nvGrpSpPr>
          <p:grpSpPr>
            <a:xfrm>
              <a:off x="3750479" y="1197000"/>
              <a:ext cx="1436040" cy="1166040"/>
              <a:chOff x="3750479" y="1197000"/>
              <a:chExt cx="1436040" cy="1166040"/>
            </a:xfrm>
          </p:grpSpPr>
          <p:grpSp>
            <p:nvGrpSpPr>
              <p:cNvPr id="10" name="Group 22"/>
              <p:cNvGrpSpPr/>
              <p:nvPr/>
            </p:nvGrpSpPr>
            <p:grpSpPr>
              <a:xfrm>
                <a:off x="3750479" y="1197000"/>
                <a:ext cx="1436040" cy="1166040"/>
                <a:chOff x="3750479" y="1197000"/>
                <a:chExt cx="1436040" cy="1166040"/>
              </a:xfrm>
            </p:grpSpPr>
            <p:sp>
              <p:nvSpPr>
                <p:cNvPr id="11" name="AutoShape 23"/>
                <p:cNvSpPr/>
                <p:nvPr/>
              </p:nvSpPr>
              <p:spPr>
                <a:xfrm>
                  <a:off x="3762360" y="1216800"/>
                  <a:ext cx="1424159" cy="1146240"/>
                </a:xfrm>
                <a:custGeom>
                  <a:avLst>
                    <a:gd name="f0" fmla="val 6244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  <a:prstDash val="solid"/>
                </a:ln>
              </p:spPr>
              <p:txBody>
                <a:bodyPr vert="horz" wrap="none" lIns="46800" tIns="90000" rIns="46800" bIns="90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新細明體" pitchFamily="18"/>
                    <a:cs typeface="新細明體" pitchFamily="18"/>
                  </a:endParaRPr>
                </a:p>
              </p:txBody>
            </p:sp>
            <p:sp>
              <p:nvSpPr>
                <p:cNvPr id="12" name="AutoShape 24"/>
                <p:cNvSpPr/>
                <p:nvPr/>
              </p:nvSpPr>
              <p:spPr>
                <a:xfrm>
                  <a:off x="3750479" y="1197000"/>
                  <a:ext cx="1424159" cy="1146240"/>
                </a:xfrm>
                <a:custGeom>
                  <a:avLst>
                    <a:gd name="f0" fmla="val 6244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E6E6"/>
                    </a:gs>
                    <a:gs pos="100000">
                      <a:srgbClr val="E6E6E6"/>
                    </a:gs>
                  </a:gsLst>
                  <a:lin ang="2700000"/>
                </a:gradFill>
                <a:ln w="9360">
                  <a:solidFill>
                    <a:srgbClr val="C0C0C0"/>
                  </a:solidFill>
                  <a:prstDash val="solid"/>
                  <a:miter/>
                </a:ln>
              </p:spPr>
              <p:txBody>
                <a:bodyPr vert="horz" wrap="none" lIns="46800" tIns="90000" rIns="46800" bIns="90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新細明體" pitchFamily="18"/>
                    <a:cs typeface="新細明體" pitchFamily="18"/>
                  </a:endParaRPr>
                </a:p>
              </p:txBody>
            </p:sp>
            <p:sp>
              <p:nvSpPr>
                <p:cNvPr id="13" name="AutoShape 25"/>
                <p:cNvSpPr/>
                <p:nvPr/>
              </p:nvSpPr>
              <p:spPr>
                <a:xfrm>
                  <a:off x="3833639" y="1265759"/>
                  <a:ext cx="1251720" cy="1008359"/>
                </a:xfrm>
                <a:custGeom>
                  <a:avLst>
                    <a:gd name="f0" fmla="val 6244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7262EC"/>
                    </a:gs>
                    <a:gs pos="100000">
                      <a:srgbClr val="2614AA"/>
                    </a:gs>
                  </a:gsLst>
                  <a:lin ang="2700000"/>
                </a:gradFill>
                <a:ln w="9360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none" lIns="46800" tIns="90000" rIns="46800" bIns="90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新細明體" pitchFamily="18"/>
                    <a:cs typeface="新細明體" pitchFamily="18"/>
                  </a:endParaRPr>
                </a:p>
              </p:txBody>
            </p:sp>
          </p:grpSp>
          <p:sp>
            <p:nvSpPr>
              <p:cNvPr id="14" name="Text Box 26"/>
              <p:cNvSpPr/>
              <p:nvPr/>
            </p:nvSpPr>
            <p:spPr>
              <a:xfrm>
                <a:off x="3970800" y="1448639"/>
                <a:ext cx="1001160" cy="5742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46800" tIns="90000" rIns="46800" bIns="90000" anchor="t" anchorCtr="0" compatLnSpc="1"/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 sz="2400" b="1" i="0" u="none" strike="noStrike" cap="none" baseline="0">
                    <a:ln>
                      <a:noFill/>
                    </a:ln>
                    <a:solidFill>
                      <a:srgbClr val="FFFFFF"/>
                    </a:solidFill>
                    <a:latin typeface="華康新篆體" pitchFamily="34"/>
                    <a:ea typeface="華康新篆體" pitchFamily="18"/>
                    <a:cs typeface="華康新篆體" pitchFamily="18"/>
                  </a:rPr>
                  <a:t>競選</a:t>
                </a:r>
              </a:p>
            </p:txBody>
          </p:sp>
        </p:grpSp>
        <p:grpSp>
          <p:nvGrpSpPr>
            <p:cNvPr id="15" name="Group 27"/>
            <p:cNvGrpSpPr/>
            <p:nvPr/>
          </p:nvGrpSpPr>
          <p:grpSpPr>
            <a:xfrm>
              <a:off x="2705039" y="1778400"/>
              <a:ext cx="1437120" cy="1166040"/>
              <a:chOff x="2705039" y="1778400"/>
              <a:chExt cx="1437120" cy="1166040"/>
            </a:xfrm>
          </p:grpSpPr>
          <p:grpSp>
            <p:nvGrpSpPr>
              <p:cNvPr id="16" name="Group 28"/>
              <p:cNvGrpSpPr/>
              <p:nvPr/>
            </p:nvGrpSpPr>
            <p:grpSpPr>
              <a:xfrm>
                <a:off x="2705039" y="1778400"/>
                <a:ext cx="1437120" cy="1166040"/>
                <a:chOff x="2705039" y="1778400"/>
                <a:chExt cx="1437120" cy="1166040"/>
              </a:xfrm>
            </p:grpSpPr>
            <p:sp>
              <p:nvSpPr>
                <p:cNvPr id="17" name="AutoShape 29"/>
                <p:cNvSpPr/>
                <p:nvPr/>
              </p:nvSpPr>
              <p:spPr>
                <a:xfrm>
                  <a:off x="2716920" y="1798200"/>
                  <a:ext cx="1425239" cy="1146240"/>
                </a:xfrm>
                <a:custGeom>
                  <a:avLst>
                    <a:gd name="f0" fmla="val 6244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  <a:prstDash val="solid"/>
                </a:ln>
              </p:spPr>
              <p:txBody>
                <a:bodyPr vert="horz" wrap="none" lIns="46800" tIns="90000" rIns="46800" bIns="90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新細明體" pitchFamily="18"/>
                    <a:cs typeface="新細明體" pitchFamily="18"/>
                  </a:endParaRPr>
                </a:p>
              </p:txBody>
            </p:sp>
            <p:sp>
              <p:nvSpPr>
                <p:cNvPr id="18" name="AutoShape 30"/>
                <p:cNvSpPr/>
                <p:nvPr/>
              </p:nvSpPr>
              <p:spPr>
                <a:xfrm>
                  <a:off x="2705039" y="1778400"/>
                  <a:ext cx="1425239" cy="1146240"/>
                </a:xfrm>
                <a:custGeom>
                  <a:avLst>
                    <a:gd name="f0" fmla="val 6244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E6E6"/>
                    </a:gs>
                    <a:gs pos="100000">
                      <a:srgbClr val="E6E6E6"/>
                    </a:gs>
                  </a:gsLst>
                  <a:lin ang="2700000"/>
                </a:gradFill>
                <a:ln w="9360">
                  <a:solidFill>
                    <a:srgbClr val="C0C0C0"/>
                  </a:solidFill>
                  <a:prstDash val="solid"/>
                  <a:miter/>
                </a:ln>
              </p:spPr>
              <p:txBody>
                <a:bodyPr vert="horz" wrap="none" lIns="46800" tIns="90000" rIns="46800" bIns="90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新細明體" pitchFamily="18"/>
                    <a:cs typeface="新細明體" pitchFamily="18"/>
                  </a:endParaRPr>
                </a:p>
              </p:txBody>
            </p:sp>
            <p:sp>
              <p:nvSpPr>
                <p:cNvPr id="19" name="AutoShape 31"/>
                <p:cNvSpPr/>
                <p:nvPr/>
              </p:nvSpPr>
              <p:spPr>
                <a:xfrm>
                  <a:off x="2788560" y="1847160"/>
                  <a:ext cx="1252439" cy="1008359"/>
                </a:xfrm>
                <a:custGeom>
                  <a:avLst>
                    <a:gd name="f0" fmla="val 6244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4B443"/>
                    </a:gs>
                    <a:gs pos="100000">
                      <a:srgbClr val="115D16"/>
                    </a:gs>
                  </a:gsLst>
                  <a:lin ang="2700000"/>
                </a:gradFill>
                <a:ln w="9360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none" lIns="46800" tIns="90000" rIns="46800" bIns="90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新細明體" pitchFamily="18"/>
                    <a:cs typeface="新細明體" pitchFamily="18"/>
                  </a:endParaRPr>
                </a:p>
              </p:txBody>
            </p:sp>
          </p:grpSp>
          <p:sp>
            <p:nvSpPr>
              <p:cNvPr id="20" name="Text Box 32"/>
              <p:cNvSpPr/>
              <p:nvPr/>
            </p:nvSpPr>
            <p:spPr>
              <a:xfrm>
                <a:off x="2894040" y="2037240"/>
                <a:ext cx="1000800" cy="5742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46800" tIns="90000" rIns="46800" bIns="90000" anchor="t" anchorCtr="0" compatLnSpc="1"/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 sz="2400" b="1" i="0" u="none" strike="noStrike" cap="none" baseline="0">
                    <a:ln>
                      <a:noFill/>
                    </a:ln>
                    <a:solidFill>
                      <a:srgbClr val="FFFFFF"/>
                    </a:solidFill>
                    <a:latin typeface="華康新篆體" pitchFamily="34"/>
                    <a:ea typeface="華康新篆體" pitchFamily="18"/>
                    <a:cs typeface="華康新篆體" pitchFamily="18"/>
                  </a:rPr>
                  <a:t>住所</a:t>
                </a:r>
              </a:p>
            </p:txBody>
          </p:sp>
        </p:grpSp>
        <p:grpSp>
          <p:nvGrpSpPr>
            <p:cNvPr id="21" name="Group 33"/>
            <p:cNvGrpSpPr/>
            <p:nvPr/>
          </p:nvGrpSpPr>
          <p:grpSpPr>
            <a:xfrm>
              <a:off x="3750479" y="2363400"/>
              <a:ext cx="1435680" cy="1166039"/>
              <a:chOff x="3750479" y="2363400"/>
              <a:chExt cx="1435680" cy="1166039"/>
            </a:xfrm>
          </p:grpSpPr>
          <p:grpSp>
            <p:nvGrpSpPr>
              <p:cNvPr id="22" name="Group 34"/>
              <p:cNvGrpSpPr/>
              <p:nvPr/>
            </p:nvGrpSpPr>
            <p:grpSpPr>
              <a:xfrm>
                <a:off x="3750479" y="2363400"/>
                <a:ext cx="1435680" cy="1166039"/>
                <a:chOff x="3750479" y="2363400"/>
                <a:chExt cx="1435680" cy="1166039"/>
              </a:xfrm>
            </p:grpSpPr>
            <p:sp>
              <p:nvSpPr>
                <p:cNvPr id="23" name="AutoShape 35"/>
                <p:cNvSpPr/>
                <p:nvPr/>
              </p:nvSpPr>
              <p:spPr>
                <a:xfrm>
                  <a:off x="3762360" y="2383199"/>
                  <a:ext cx="1423799" cy="1146240"/>
                </a:xfrm>
                <a:custGeom>
                  <a:avLst>
                    <a:gd name="f0" fmla="val 6244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  <a:prstDash val="solid"/>
                </a:ln>
              </p:spPr>
              <p:txBody>
                <a:bodyPr vert="horz" wrap="none" lIns="46800" tIns="90000" rIns="46800" bIns="90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新細明體" pitchFamily="18"/>
                    <a:cs typeface="新細明體" pitchFamily="18"/>
                  </a:endParaRPr>
                </a:p>
              </p:txBody>
            </p:sp>
            <p:sp>
              <p:nvSpPr>
                <p:cNvPr id="24" name="AutoShape 36"/>
                <p:cNvSpPr/>
                <p:nvPr/>
              </p:nvSpPr>
              <p:spPr>
                <a:xfrm>
                  <a:off x="3750479" y="2363400"/>
                  <a:ext cx="1424159" cy="1146240"/>
                </a:xfrm>
                <a:custGeom>
                  <a:avLst>
                    <a:gd name="f0" fmla="val 6244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E6E6"/>
                    </a:gs>
                    <a:gs pos="100000">
                      <a:srgbClr val="E6E6E6"/>
                    </a:gs>
                  </a:gsLst>
                  <a:lin ang="2700000"/>
                </a:gradFill>
                <a:ln w="9360">
                  <a:solidFill>
                    <a:srgbClr val="C0C0C0"/>
                  </a:solidFill>
                  <a:prstDash val="solid"/>
                  <a:miter/>
                </a:ln>
              </p:spPr>
              <p:txBody>
                <a:bodyPr vert="horz" wrap="none" lIns="46800" tIns="90000" rIns="46800" bIns="90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新細明體" pitchFamily="18"/>
                    <a:cs typeface="新細明體" pitchFamily="18"/>
                  </a:endParaRPr>
                </a:p>
              </p:txBody>
            </p:sp>
            <p:sp>
              <p:nvSpPr>
                <p:cNvPr id="25" name="AutoShape 37"/>
                <p:cNvSpPr/>
                <p:nvPr/>
              </p:nvSpPr>
              <p:spPr>
                <a:xfrm>
                  <a:off x="3833639" y="2432160"/>
                  <a:ext cx="1251359" cy="1008359"/>
                </a:xfrm>
                <a:custGeom>
                  <a:avLst>
                    <a:gd name="f0" fmla="val 6244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CC7032"/>
                    </a:gs>
                    <a:gs pos="100000">
                      <a:srgbClr val="844820"/>
                    </a:gs>
                  </a:gsLst>
                  <a:lin ang="2700000"/>
                </a:gradFill>
                <a:ln w="9360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none" lIns="46800" tIns="90000" rIns="46800" bIns="90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新細明體" pitchFamily="18"/>
                    <a:cs typeface="新細明體" pitchFamily="18"/>
                  </a:endParaRPr>
                </a:p>
              </p:txBody>
            </p:sp>
          </p:grpSp>
          <p:sp>
            <p:nvSpPr>
              <p:cNvPr id="26" name="Text Box 38"/>
              <p:cNvSpPr/>
              <p:nvPr/>
            </p:nvSpPr>
            <p:spPr>
              <a:xfrm>
                <a:off x="3944160" y="2611440"/>
                <a:ext cx="1001160" cy="5738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46800" tIns="90000" rIns="46800" bIns="90000" anchor="t" anchorCtr="0" compatLnSpc="1"/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 sz="2400" b="1" i="0" u="none" strike="noStrike" cap="none" baseline="0">
                    <a:ln>
                      <a:noFill/>
                    </a:ln>
                    <a:solidFill>
                      <a:srgbClr val="FFFFFF"/>
                    </a:solidFill>
                    <a:latin typeface="華康新篆體" pitchFamily="34"/>
                    <a:ea typeface="華康新篆體" pitchFamily="18"/>
                    <a:cs typeface="華康新篆體" pitchFamily="18"/>
                  </a:rPr>
                  <a:t>秩序</a:t>
                </a:r>
              </a:p>
            </p:txBody>
          </p:sp>
        </p:grpSp>
        <p:grpSp>
          <p:nvGrpSpPr>
            <p:cNvPr id="27" name="Group 39"/>
            <p:cNvGrpSpPr/>
            <p:nvPr/>
          </p:nvGrpSpPr>
          <p:grpSpPr>
            <a:xfrm>
              <a:off x="4795200" y="1778400"/>
              <a:ext cx="1437119" cy="1166040"/>
              <a:chOff x="4795200" y="1778400"/>
              <a:chExt cx="1437119" cy="1166040"/>
            </a:xfrm>
          </p:grpSpPr>
          <p:grpSp>
            <p:nvGrpSpPr>
              <p:cNvPr id="28" name="Group 40"/>
              <p:cNvGrpSpPr/>
              <p:nvPr/>
            </p:nvGrpSpPr>
            <p:grpSpPr>
              <a:xfrm>
                <a:off x="4795200" y="1778400"/>
                <a:ext cx="1437119" cy="1166040"/>
                <a:chOff x="4795200" y="1778400"/>
                <a:chExt cx="1437119" cy="1166040"/>
              </a:xfrm>
            </p:grpSpPr>
            <p:sp>
              <p:nvSpPr>
                <p:cNvPr id="29" name="AutoShape 41"/>
                <p:cNvSpPr/>
                <p:nvPr/>
              </p:nvSpPr>
              <p:spPr>
                <a:xfrm>
                  <a:off x="4807080" y="1798200"/>
                  <a:ext cx="1425239" cy="1146240"/>
                </a:xfrm>
                <a:custGeom>
                  <a:avLst>
                    <a:gd name="f0" fmla="val 6244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  <a:prstDash val="solid"/>
                </a:ln>
              </p:spPr>
              <p:txBody>
                <a:bodyPr vert="horz" wrap="none" lIns="46800" tIns="90000" rIns="46800" bIns="90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新細明體" pitchFamily="18"/>
                    <a:cs typeface="新細明體" pitchFamily="18"/>
                  </a:endParaRPr>
                </a:p>
              </p:txBody>
            </p:sp>
            <p:sp>
              <p:nvSpPr>
                <p:cNvPr id="30" name="AutoShape 42"/>
                <p:cNvSpPr/>
                <p:nvPr/>
              </p:nvSpPr>
              <p:spPr>
                <a:xfrm>
                  <a:off x="4795200" y="1778400"/>
                  <a:ext cx="1425239" cy="1146240"/>
                </a:xfrm>
                <a:custGeom>
                  <a:avLst>
                    <a:gd name="f0" fmla="val 6244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E6E6"/>
                    </a:gs>
                    <a:gs pos="100000">
                      <a:srgbClr val="E6E6E6"/>
                    </a:gs>
                  </a:gsLst>
                  <a:lin ang="2700000"/>
                </a:gradFill>
                <a:ln w="9360">
                  <a:solidFill>
                    <a:srgbClr val="C0C0C0"/>
                  </a:solidFill>
                  <a:prstDash val="solid"/>
                  <a:miter/>
                </a:ln>
              </p:spPr>
              <p:txBody>
                <a:bodyPr vert="horz" wrap="none" lIns="46800" tIns="90000" rIns="46800" bIns="90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新細明體" pitchFamily="18"/>
                    <a:cs typeface="新細明體" pitchFamily="18"/>
                  </a:endParaRPr>
                </a:p>
              </p:txBody>
            </p:sp>
            <p:sp>
              <p:nvSpPr>
                <p:cNvPr id="31" name="AutoShape 43"/>
                <p:cNvSpPr/>
                <p:nvPr/>
              </p:nvSpPr>
              <p:spPr>
                <a:xfrm>
                  <a:off x="4878720" y="1871279"/>
                  <a:ext cx="1252439" cy="1008359"/>
                </a:xfrm>
                <a:custGeom>
                  <a:avLst>
                    <a:gd name="f0" fmla="val 6244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E565A"/>
                    </a:gs>
                    <a:gs pos="100000">
                      <a:srgbClr val="85B9C3"/>
                    </a:gs>
                  </a:gsLst>
                  <a:lin ang="2700000"/>
                </a:gradFill>
                <a:ln w="9360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none" lIns="46800" tIns="90000" rIns="46800" bIns="90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新細明體" pitchFamily="18"/>
                    <a:cs typeface="新細明體" pitchFamily="18"/>
                  </a:endParaRPr>
                </a:p>
              </p:txBody>
            </p:sp>
          </p:grpSp>
          <p:sp>
            <p:nvSpPr>
              <p:cNvPr id="32" name="Text Box 44"/>
              <p:cNvSpPr/>
              <p:nvPr/>
            </p:nvSpPr>
            <p:spPr>
              <a:xfrm>
                <a:off x="4834800" y="2037240"/>
                <a:ext cx="1386719" cy="57420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46800" tIns="90000" rIns="46800" bIns="90000" anchor="t" anchorCtr="0" compatLnSpc="1"/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 sz="2400" b="1" i="0" u="none" strike="noStrike" cap="none" baseline="0">
                    <a:ln>
                      <a:noFill/>
                    </a:ln>
                    <a:solidFill>
                      <a:srgbClr val="FFFFFF"/>
                    </a:solidFill>
                    <a:latin typeface="華康新篆體" pitchFamily="34"/>
                    <a:ea typeface="華康新篆體" pitchFamily="18"/>
                    <a:cs typeface="華康新篆體" pitchFamily="18"/>
                  </a:rPr>
                  <a:t>公務員</a:t>
                </a:r>
              </a:p>
            </p:txBody>
          </p:sp>
        </p:grpSp>
        <p:grpSp>
          <p:nvGrpSpPr>
            <p:cNvPr id="33" name="Group 45"/>
            <p:cNvGrpSpPr/>
            <p:nvPr/>
          </p:nvGrpSpPr>
          <p:grpSpPr>
            <a:xfrm>
              <a:off x="4795200" y="2948759"/>
              <a:ext cx="1436760" cy="1166040"/>
              <a:chOff x="4795200" y="2948759"/>
              <a:chExt cx="1436760" cy="1166040"/>
            </a:xfrm>
          </p:grpSpPr>
          <p:grpSp>
            <p:nvGrpSpPr>
              <p:cNvPr id="34" name="Group 46"/>
              <p:cNvGrpSpPr/>
              <p:nvPr/>
            </p:nvGrpSpPr>
            <p:grpSpPr>
              <a:xfrm>
                <a:off x="4795200" y="2948759"/>
                <a:ext cx="1436760" cy="1166040"/>
                <a:chOff x="4795200" y="2948759"/>
                <a:chExt cx="1436760" cy="1166040"/>
              </a:xfrm>
            </p:grpSpPr>
            <p:sp>
              <p:nvSpPr>
                <p:cNvPr id="35" name="AutoShape 47"/>
                <p:cNvSpPr/>
                <p:nvPr/>
              </p:nvSpPr>
              <p:spPr>
                <a:xfrm>
                  <a:off x="4807080" y="2968559"/>
                  <a:ext cx="1424880" cy="1146240"/>
                </a:xfrm>
                <a:custGeom>
                  <a:avLst>
                    <a:gd name="f0" fmla="val 6244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  <a:prstDash val="solid"/>
                </a:ln>
              </p:spPr>
              <p:txBody>
                <a:bodyPr vert="horz" wrap="none" lIns="46800" tIns="90000" rIns="46800" bIns="90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新細明體" pitchFamily="18"/>
                    <a:cs typeface="新細明體" pitchFamily="18"/>
                  </a:endParaRPr>
                </a:p>
              </p:txBody>
            </p:sp>
            <p:sp>
              <p:nvSpPr>
                <p:cNvPr id="36" name="AutoShape 48"/>
                <p:cNvSpPr/>
                <p:nvPr/>
              </p:nvSpPr>
              <p:spPr>
                <a:xfrm>
                  <a:off x="4795200" y="2948759"/>
                  <a:ext cx="1425239" cy="1146240"/>
                </a:xfrm>
                <a:custGeom>
                  <a:avLst>
                    <a:gd name="f0" fmla="val 6244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E6E6"/>
                    </a:gs>
                    <a:gs pos="100000">
                      <a:srgbClr val="E6E6E6"/>
                    </a:gs>
                  </a:gsLst>
                  <a:lin ang="2700000"/>
                </a:gradFill>
                <a:ln w="9360">
                  <a:solidFill>
                    <a:srgbClr val="C0C0C0"/>
                  </a:solidFill>
                  <a:prstDash val="solid"/>
                  <a:miter/>
                </a:ln>
              </p:spPr>
              <p:txBody>
                <a:bodyPr vert="horz" wrap="none" lIns="46800" tIns="90000" rIns="46800" bIns="90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新細明體" pitchFamily="18"/>
                    <a:cs typeface="新細明體" pitchFamily="18"/>
                  </a:endParaRPr>
                </a:p>
              </p:txBody>
            </p:sp>
            <p:sp>
              <p:nvSpPr>
                <p:cNvPr id="37" name="AutoShape 49"/>
                <p:cNvSpPr/>
                <p:nvPr/>
              </p:nvSpPr>
              <p:spPr>
                <a:xfrm>
                  <a:off x="4878720" y="3017520"/>
                  <a:ext cx="1252439" cy="1008359"/>
                </a:xfrm>
                <a:custGeom>
                  <a:avLst>
                    <a:gd name="f0" fmla="val 6244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45D52"/>
                    </a:gs>
                    <a:gs pos="100000">
                      <a:srgbClr val="4DC9B1"/>
                    </a:gs>
                  </a:gsLst>
                  <a:lin ang="2700000"/>
                </a:gradFill>
                <a:ln w="9360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none" lIns="46800" tIns="90000" rIns="46800" bIns="90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新細明體" pitchFamily="18"/>
                    <a:cs typeface="新細明體" pitchFamily="18"/>
                  </a:endParaRPr>
                </a:p>
              </p:txBody>
            </p:sp>
          </p:grpSp>
          <p:sp>
            <p:nvSpPr>
              <p:cNvPr id="38" name="Text Box 50"/>
              <p:cNvSpPr/>
              <p:nvPr/>
            </p:nvSpPr>
            <p:spPr>
              <a:xfrm>
                <a:off x="5043240" y="3238200"/>
                <a:ext cx="1000800" cy="5738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46800" tIns="90000" rIns="46800" bIns="90000" anchor="t" anchorCtr="0" compatLnSpc="1"/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 sz="2400" b="1" i="0" u="none" strike="noStrike" cap="none" baseline="0">
                    <a:ln>
                      <a:noFill/>
                    </a:ln>
                    <a:solidFill>
                      <a:srgbClr val="FFFFFF"/>
                    </a:solidFill>
                    <a:latin typeface="華康新篆體" pitchFamily="34"/>
                    <a:ea typeface="華康新篆體" pitchFamily="18"/>
                    <a:cs typeface="華康新篆體" pitchFamily="18"/>
                  </a:rPr>
                  <a:t>罷免</a:t>
                </a:r>
              </a:p>
            </p:txBody>
          </p:sp>
        </p:grpSp>
        <p:grpSp>
          <p:nvGrpSpPr>
            <p:cNvPr id="39" name="Group 51"/>
            <p:cNvGrpSpPr/>
            <p:nvPr/>
          </p:nvGrpSpPr>
          <p:grpSpPr>
            <a:xfrm>
              <a:off x="2705039" y="2948759"/>
              <a:ext cx="1436761" cy="1166040"/>
              <a:chOff x="2705039" y="2948759"/>
              <a:chExt cx="1436761" cy="1166040"/>
            </a:xfrm>
          </p:grpSpPr>
          <p:grpSp>
            <p:nvGrpSpPr>
              <p:cNvPr id="40" name="Group 52"/>
              <p:cNvGrpSpPr/>
              <p:nvPr/>
            </p:nvGrpSpPr>
            <p:grpSpPr>
              <a:xfrm>
                <a:off x="2705039" y="2948759"/>
                <a:ext cx="1436761" cy="1166040"/>
                <a:chOff x="2705039" y="2948759"/>
                <a:chExt cx="1436761" cy="1166040"/>
              </a:xfrm>
            </p:grpSpPr>
            <p:sp>
              <p:nvSpPr>
                <p:cNvPr id="41" name="AutoShape 53"/>
                <p:cNvSpPr/>
                <p:nvPr/>
              </p:nvSpPr>
              <p:spPr>
                <a:xfrm>
                  <a:off x="2716920" y="2968559"/>
                  <a:ext cx="1424880" cy="1146240"/>
                </a:xfrm>
                <a:custGeom>
                  <a:avLst>
                    <a:gd name="f0" fmla="val 6244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  <a:prstDash val="solid"/>
                </a:ln>
              </p:spPr>
              <p:txBody>
                <a:bodyPr vert="horz" wrap="none" lIns="46800" tIns="90000" rIns="46800" bIns="90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新細明體" pitchFamily="18"/>
                    <a:cs typeface="新細明體" pitchFamily="18"/>
                  </a:endParaRPr>
                </a:p>
              </p:txBody>
            </p:sp>
            <p:sp>
              <p:nvSpPr>
                <p:cNvPr id="42" name="AutoShape 54"/>
                <p:cNvSpPr/>
                <p:nvPr/>
              </p:nvSpPr>
              <p:spPr>
                <a:xfrm>
                  <a:off x="2705039" y="2948759"/>
                  <a:ext cx="1425239" cy="1146240"/>
                </a:xfrm>
                <a:custGeom>
                  <a:avLst>
                    <a:gd name="f0" fmla="val 6244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E6E6"/>
                    </a:gs>
                    <a:gs pos="100000">
                      <a:srgbClr val="E6E6E6"/>
                    </a:gs>
                  </a:gsLst>
                  <a:lin ang="2700000"/>
                </a:gradFill>
                <a:ln w="9360">
                  <a:solidFill>
                    <a:srgbClr val="C0C0C0"/>
                  </a:solidFill>
                  <a:prstDash val="solid"/>
                  <a:miter/>
                </a:ln>
              </p:spPr>
              <p:txBody>
                <a:bodyPr vert="horz" wrap="none" lIns="46800" tIns="90000" rIns="46800" bIns="90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新細明體" pitchFamily="18"/>
                    <a:cs typeface="新細明體" pitchFamily="18"/>
                  </a:endParaRPr>
                </a:p>
              </p:txBody>
            </p:sp>
            <p:sp>
              <p:nvSpPr>
                <p:cNvPr id="43" name="AutoShape 55"/>
                <p:cNvSpPr/>
                <p:nvPr/>
              </p:nvSpPr>
              <p:spPr>
                <a:xfrm>
                  <a:off x="2788560" y="3017520"/>
                  <a:ext cx="1252439" cy="1008359"/>
                </a:xfrm>
                <a:custGeom>
                  <a:avLst>
                    <a:gd name="f0" fmla="val 6244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66CC"/>
                    </a:gs>
                    <a:gs pos="100000">
                      <a:srgbClr val="002F5E"/>
                    </a:gs>
                  </a:gsLst>
                  <a:lin ang="5400000"/>
                </a:gradFill>
                <a:ln w="9360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none" lIns="46800" tIns="90000" rIns="46800" bIns="90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新細明體" pitchFamily="18"/>
                    <a:cs typeface="新細明體" pitchFamily="18"/>
                  </a:endParaRPr>
                </a:p>
              </p:txBody>
            </p:sp>
          </p:grpSp>
          <p:sp>
            <p:nvSpPr>
              <p:cNvPr id="44" name="Text Box 56"/>
              <p:cNvSpPr/>
              <p:nvPr/>
            </p:nvSpPr>
            <p:spPr>
              <a:xfrm>
                <a:off x="2931479" y="3238200"/>
                <a:ext cx="1000800" cy="5738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46800" tIns="90000" rIns="46800" bIns="90000" anchor="t" anchorCtr="0" compatLnSpc="1"/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 sz="2400" b="1" i="0" u="none" strike="noStrike" cap="none" baseline="0">
                    <a:ln>
                      <a:noFill/>
                    </a:ln>
                    <a:solidFill>
                      <a:srgbClr val="FFFFFF"/>
                    </a:solidFill>
                    <a:latin typeface="華康新篆體" pitchFamily="34"/>
                    <a:ea typeface="華康新篆體" pitchFamily="18"/>
                    <a:cs typeface="華康新篆體" pitchFamily="18"/>
                  </a:rPr>
                  <a:t>職務</a:t>
                </a:r>
              </a:p>
            </p:txBody>
          </p:sp>
        </p:grpSp>
        <p:grpSp>
          <p:nvGrpSpPr>
            <p:cNvPr id="45" name="Group 57"/>
            <p:cNvGrpSpPr/>
            <p:nvPr/>
          </p:nvGrpSpPr>
          <p:grpSpPr>
            <a:xfrm>
              <a:off x="3750479" y="3533760"/>
              <a:ext cx="1435680" cy="1166040"/>
              <a:chOff x="3750479" y="3533760"/>
              <a:chExt cx="1435680" cy="1166040"/>
            </a:xfrm>
          </p:grpSpPr>
          <p:grpSp>
            <p:nvGrpSpPr>
              <p:cNvPr id="46" name="Group 58"/>
              <p:cNvGrpSpPr/>
              <p:nvPr/>
            </p:nvGrpSpPr>
            <p:grpSpPr>
              <a:xfrm>
                <a:off x="3750479" y="3533760"/>
                <a:ext cx="1435680" cy="1166040"/>
                <a:chOff x="3750479" y="3533760"/>
                <a:chExt cx="1435680" cy="1166040"/>
              </a:xfrm>
            </p:grpSpPr>
            <p:sp>
              <p:nvSpPr>
                <p:cNvPr id="47" name="AutoShape 59"/>
                <p:cNvSpPr/>
                <p:nvPr/>
              </p:nvSpPr>
              <p:spPr>
                <a:xfrm>
                  <a:off x="3762360" y="3553560"/>
                  <a:ext cx="1423799" cy="1146240"/>
                </a:xfrm>
                <a:custGeom>
                  <a:avLst>
                    <a:gd name="f0" fmla="val 6244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  <a:prstDash val="solid"/>
                </a:ln>
              </p:spPr>
              <p:txBody>
                <a:bodyPr vert="horz" wrap="none" lIns="46800" tIns="90000" rIns="46800" bIns="90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新細明體" pitchFamily="18"/>
                    <a:cs typeface="新細明體" pitchFamily="18"/>
                  </a:endParaRPr>
                </a:p>
              </p:txBody>
            </p:sp>
            <p:sp>
              <p:nvSpPr>
                <p:cNvPr id="48" name="AutoShape 60"/>
                <p:cNvSpPr/>
                <p:nvPr/>
              </p:nvSpPr>
              <p:spPr>
                <a:xfrm>
                  <a:off x="3750479" y="3533760"/>
                  <a:ext cx="1424159" cy="1146240"/>
                </a:xfrm>
                <a:custGeom>
                  <a:avLst>
                    <a:gd name="f0" fmla="val 6244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E6E6"/>
                    </a:gs>
                    <a:gs pos="100000">
                      <a:srgbClr val="E6E6E6"/>
                    </a:gs>
                  </a:gsLst>
                  <a:lin ang="2700000"/>
                </a:gradFill>
                <a:ln w="9360">
                  <a:solidFill>
                    <a:srgbClr val="C0C0C0"/>
                  </a:solidFill>
                  <a:prstDash val="solid"/>
                  <a:miter/>
                </a:ln>
              </p:spPr>
              <p:txBody>
                <a:bodyPr vert="horz" wrap="none" lIns="46800" tIns="90000" rIns="46800" bIns="90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新細明體" pitchFamily="18"/>
                    <a:cs typeface="新細明體" pitchFamily="18"/>
                  </a:endParaRPr>
                </a:p>
              </p:txBody>
            </p:sp>
            <p:sp>
              <p:nvSpPr>
                <p:cNvPr id="49" name="AutoShape 61"/>
                <p:cNvSpPr/>
                <p:nvPr/>
              </p:nvSpPr>
              <p:spPr>
                <a:xfrm>
                  <a:off x="3833639" y="3602520"/>
                  <a:ext cx="1251359" cy="1008359"/>
                </a:xfrm>
                <a:custGeom>
                  <a:avLst>
                    <a:gd name="f0" fmla="val 6244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0"/>
                    <a:gd name="f7" fmla="val 21600"/>
                    <a:gd name="f8" fmla="val 10800"/>
                    <a:gd name="f9" fmla="val -2147483647"/>
                    <a:gd name="f10" fmla="val 2147483647"/>
                    <a:gd name="f11" fmla="+- 0 0 0"/>
                    <a:gd name="f12" fmla="*/ f4 1 21600"/>
                    <a:gd name="f13" fmla="*/ f5 1 21600"/>
                    <a:gd name="f14" fmla="pin 0 f0 10800"/>
                    <a:gd name="f15" fmla="*/ f11 f1 1"/>
                    <a:gd name="f16" fmla="val f14"/>
                    <a:gd name="f17" fmla="+- 21600 0 f14"/>
                    <a:gd name="f18" fmla="*/ f14 100 1"/>
                    <a:gd name="f19" fmla="*/ f14 f12 1"/>
                    <a:gd name="f20" fmla="*/ f6 f13 1"/>
                    <a:gd name="f21" fmla="*/ 10800 f12 1"/>
                    <a:gd name="f22" fmla="*/ 0 f13 1"/>
                    <a:gd name="f23" fmla="*/ f15 1 f3"/>
                    <a:gd name="f24" fmla="*/ 0 f12 1"/>
                    <a:gd name="f25" fmla="*/ 10800 f13 1"/>
                    <a:gd name="f26" fmla="*/ 21600 f13 1"/>
                    <a:gd name="f27" fmla="*/ 21600 f12 1"/>
                    <a:gd name="f28" fmla="*/ f18 1 234"/>
                    <a:gd name="f29" fmla="+- f23 0 f2"/>
                    <a:gd name="f30" fmla="+- f28 1700 0"/>
                    <a:gd name="f31" fmla="+- 21600 0 f30"/>
                    <a:gd name="f32" fmla="*/ f30 f12 1"/>
                    <a:gd name="f33" fmla="*/ f30 f13 1"/>
                    <a:gd name="f34" fmla="*/ f31 f12 1"/>
                    <a:gd name="f35" fmla="*/ f31 f13 1"/>
                  </a:gdLst>
                  <a:ahLst>
                    <a:ahXY gdRefX="f0" minX="f6" maxX="f8">
                      <a:pos x="f19" y="f20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21" y="f22"/>
                    </a:cxn>
                    <a:cxn ang="f29">
                      <a:pos x="f24" y="f25"/>
                    </a:cxn>
                    <a:cxn ang="f29">
                      <a:pos x="f21" y="f26"/>
                    </a:cxn>
                    <a:cxn ang="f29">
                      <a:pos x="f27" y="f25"/>
                    </a:cxn>
                  </a:cxnLst>
                  <a:rect l="f32" t="f33" r="f34" b="f35"/>
                  <a:pathLst>
                    <a:path w="21600" h="21600">
                      <a:moveTo>
                        <a:pt x="f16" y="f6"/>
                      </a:moveTo>
                      <a:lnTo>
                        <a:pt x="f17" y="f6"/>
                      </a:lnTo>
                      <a:lnTo>
                        <a:pt x="f7" y="f8"/>
                      </a:lnTo>
                      <a:lnTo>
                        <a:pt x="f17" y="f7"/>
                      </a:lnTo>
                      <a:lnTo>
                        <a:pt x="f16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84F25"/>
                    </a:gs>
                    <a:gs pos="100000">
                      <a:srgbClr val="BFAA4F"/>
                    </a:gs>
                  </a:gsLst>
                  <a:lin ang="2700000"/>
                </a:gradFill>
                <a:ln w="9360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none" lIns="46800" tIns="90000" rIns="46800" bIns="90000" anchor="ctr" anchorCtr="0" compatLnSpc="1"/>
                <a:lstStyle/>
                <a:p>
                  <a:pPr marL="0" marR="0" lvl="0" indent="0" algn="l" rtl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>
                      <a:tab pos="0" algn="l"/>
                      <a:tab pos="914400" algn="l"/>
                      <a:tab pos="1828800" algn="l"/>
                      <a:tab pos="2743199" algn="l"/>
                      <a:tab pos="3657600" algn="l"/>
                      <a:tab pos="4572000" algn="l"/>
                      <a:tab pos="5486399" algn="l"/>
                      <a:tab pos="6400799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endParaRPr lang="en-US" sz="1800" b="0" i="0" u="none" strike="noStrike" cap="none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新細明體" pitchFamily="18"/>
                    <a:cs typeface="新細明體" pitchFamily="18"/>
                  </a:endParaRPr>
                </a:p>
              </p:txBody>
            </p:sp>
          </p:grpSp>
          <p:sp>
            <p:nvSpPr>
              <p:cNvPr id="50" name="Text Box 62"/>
              <p:cNvSpPr/>
              <p:nvPr/>
            </p:nvSpPr>
            <p:spPr>
              <a:xfrm>
                <a:off x="3973319" y="3775680"/>
                <a:ext cx="1001160" cy="5738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46800" tIns="90000" rIns="46800" bIns="90000" anchor="t" anchorCtr="0" compatLnSpc="1"/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zh-TW" sz="2400" b="1" i="0" u="none" strike="noStrike" cap="none" baseline="0">
                    <a:ln>
                      <a:noFill/>
                    </a:ln>
                    <a:solidFill>
                      <a:srgbClr val="FFFFFF"/>
                    </a:solidFill>
                    <a:latin typeface="華康新篆體" pitchFamily="34"/>
                    <a:ea typeface="華康新篆體" pitchFamily="18"/>
                    <a:cs typeface="華康新篆體" pitchFamily="18"/>
                  </a:rPr>
                  <a:t>連署</a:t>
                </a:r>
              </a:p>
            </p:txBody>
          </p:sp>
        </p:grpSp>
      </p:grpSp>
      <p:pic>
        <p:nvPicPr>
          <p:cNvPr id="51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1160" y="5572080"/>
            <a:ext cx="5807160" cy="128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1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96000" y="5568840"/>
            <a:ext cx="3332160" cy="128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img_5_b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4494" t="6943" r="57002" b="54305"/>
          <a:stretch>
            <a:fillRect/>
          </a:stretch>
        </p:blipFill>
        <p:spPr>
          <a:xfrm>
            <a:off x="2195640" y="115920"/>
            <a:ext cx="4655880" cy="310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3" descr="img_5_b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4508" t="61472" r="57000" b="14318"/>
          <a:stretch>
            <a:fillRect/>
          </a:stretch>
        </p:blipFill>
        <p:spPr>
          <a:xfrm>
            <a:off x="4495680" y="3222720"/>
            <a:ext cx="3600720" cy="23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0" descr="img_5_b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4508" t="44794" r="57000" b="37715"/>
          <a:stretch>
            <a:fillRect/>
          </a:stretch>
        </p:blipFill>
        <p:spPr>
          <a:xfrm>
            <a:off x="895320" y="3222720"/>
            <a:ext cx="3592440" cy="230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11160" y="5572080"/>
            <a:ext cx="5807160" cy="128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796000" y="5568840"/>
            <a:ext cx="3332160" cy="128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/>
          <p:nvPr/>
        </p:nvSpPr>
        <p:spPr>
          <a:xfrm>
            <a:off x="900001" y="476672"/>
            <a:ext cx="7200391" cy="496855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6800" tIns="90000" rIns="46800" bIns="90000" anchor="t" anchorCtr="0" compatLnSpc="1"/>
          <a:lstStyle/>
          <a:p>
            <a:pPr marL="0" marR="0" lvl="0" indent="0" algn="l" rtl="0" hangingPunct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利益與選票的連結</a:t>
            </a:r>
          </a:p>
          <a:p>
            <a:pPr marL="457200" lvl="2">
              <a:spcBef>
                <a:spcPts val="1200"/>
              </a:spcBef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</a:pP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餐卷、家電、樂透、摸彩、旅遊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		</a:t>
            </a:r>
          </a:p>
          <a:p>
            <a:pPr marL="0" marR="0" lvl="0" indent="0" algn="l" rtl="0" hangingPunct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因時空和環境變化而有不同判斷基準</a:t>
            </a:r>
          </a:p>
          <a:p>
            <a:pPr marL="457200" lvl="2">
              <a:spcBef>
                <a:spcPts val="1200"/>
              </a:spcBef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法務部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90</a:t>
            </a: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年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10</a:t>
            </a: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月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8</a:t>
            </a: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日法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90</a:t>
            </a: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檢字第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036885</a:t>
            </a: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號</a:t>
            </a:r>
          </a:p>
          <a:p>
            <a:pPr marL="457200" lvl="2">
              <a:spcBef>
                <a:spcPts val="1200"/>
              </a:spcBef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30</a:t>
            </a: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元以上？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30</a:t>
            </a: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元以下？</a:t>
            </a:r>
          </a:p>
          <a:p>
            <a:pPr marL="0" marR="0" lvl="0" indent="0" algn="l" rtl="0" hangingPunct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使選舉發生錯誤的結果</a:t>
            </a:r>
          </a:p>
          <a:p>
            <a:pPr marL="457200" lvl="2">
              <a:spcBef>
                <a:spcPts val="1200"/>
              </a:spcBef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幽靈人口</a:t>
            </a:r>
          </a:p>
          <a:p>
            <a:pPr marL="457200" lvl="2">
              <a:spcBef>
                <a:spcPts val="1200"/>
              </a:spcBef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「搓圓仔湯」</a:t>
            </a:r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1160" y="5572080"/>
            <a:ext cx="5807160" cy="128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96000" y="5568840"/>
            <a:ext cx="3332160" cy="128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/>
          <p:nvPr/>
        </p:nvSpPr>
        <p:spPr>
          <a:xfrm>
            <a:off x="688032" y="620640"/>
            <a:ext cx="7772400" cy="44645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6800" tIns="90000" rIns="46800" bIns="90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-윤명조230" pitchFamily="2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「行求、期約、交付」</a:t>
            </a:r>
          </a:p>
          <a:p>
            <a:pPr marL="457200" lvl="2">
              <a:spcBef>
                <a:spcPts val="697"/>
              </a:spcBef>
              <a:buClr>
                <a:srgbClr val="000000"/>
              </a:buClr>
              <a:buSzPct val="100000"/>
              <a:buFont typeface="-윤명조230" pitchFamily="2"/>
              <a:buChar char="–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前金後謝皆處罰</a:t>
            </a:r>
          </a:p>
          <a:p>
            <a:pPr marL="457200" lvl="2">
              <a:spcBef>
                <a:spcPts val="697"/>
              </a:spcBef>
              <a:buClr>
                <a:srgbClr val="000000"/>
              </a:buClr>
              <a:buSzPct val="100000"/>
              <a:buFont typeface="-윤명조230" pitchFamily="2"/>
              <a:buChar char="–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賄賂不必親收，亦不必歸己</a:t>
            </a:r>
          </a:p>
          <a:p>
            <a:pPr marL="0" marR="0" lvl="2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-윤명조230" pitchFamily="2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法務部法</a:t>
            </a:r>
            <a:r>
              <a:rPr lang="en-US" sz="3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80</a:t>
            </a:r>
            <a:r>
              <a:rPr lang="zh-TW" sz="3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檢（二）字第</a:t>
            </a:r>
            <a:r>
              <a:rPr lang="en-US" sz="3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1707</a:t>
            </a:r>
            <a:r>
              <a:rPr lang="zh-TW" sz="3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號函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-윤명조230" pitchFamily="2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「其他不正利益」</a:t>
            </a:r>
          </a:p>
          <a:p>
            <a:pPr marL="712788" lvl="2" indent="-255588">
              <a:spcBef>
                <a:spcPts val="697"/>
              </a:spcBef>
              <a:buClr>
                <a:srgbClr val="000000"/>
              </a:buClr>
              <a:buSzPct val="100000"/>
              <a:buFont typeface="-윤명조230" pitchFamily="2"/>
              <a:buChar char="–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不以經濟價值為限，舉凡賄賂以外足以供人需要或滿足人慾望之有形無形利益均屬之</a:t>
            </a:r>
          </a:p>
          <a:p>
            <a:pPr marL="0" marR="0" lvl="2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-윤명조230" pitchFamily="2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法務部法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80</a:t>
            </a: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檢（二）字第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1707</a:t>
            </a: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號函</a:t>
            </a:r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1160" y="5572080"/>
            <a:ext cx="5807160" cy="128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96000" y="5568840"/>
            <a:ext cx="3332160" cy="128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/>
          <p:nvPr/>
        </p:nvSpPr>
        <p:spPr>
          <a:xfrm>
            <a:off x="900000" y="692279"/>
            <a:ext cx="7772400" cy="4243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6800" tIns="90000" rIns="46800" bIns="90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-윤명조230" pitchFamily="2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賄選與宣傳、選民服務</a:t>
            </a:r>
          </a:p>
          <a:p>
            <a:pPr marL="457200" lvl="2">
              <a:spcBef>
                <a:spcPts val="697"/>
              </a:spcBef>
              <a:buClr>
                <a:srgbClr val="000000"/>
              </a:buClr>
              <a:buSzPct val="100000"/>
              <a:buFont typeface="-윤명조230" pitchFamily="2"/>
              <a:buChar char="–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單純的文宣品</a:t>
            </a:r>
          </a:p>
          <a:p>
            <a:pPr marL="457200" lvl="2">
              <a:spcBef>
                <a:spcPts val="697"/>
              </a:spcBef>
              <a:buClr>
                <a:srgbClr val="000000"/>
              </a:buClr>
              <a:buSzPct val="100000"/>
              <a:buFont typeface="-윤명조230" pitchFamily="2"/>
              <a:buChar char="–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不足以變更或動搖投票權人的之投票意向</a:t>
            </a:r>
          </a:p>
          <a:p>
            <a:pPr marL="457200" lvl="2">
              <a:spcBef>
                <a:spcPts val="697"/>
              </a:spcBef>
              <a:buClr>
                <a:srgbClr val="000000"/>
              </a:buClr>
              <a:buSzPct val="100000"/>
              <a:buFont typeface="-윤명조230" pitchFamily="2"/>
              <a:buChar char="–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依個案具體認定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-윤명조230" pitchFamily="2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賄選與政策</a:t>
            </a:r>
          </a:p>
          <a:p>
            <a:pPr marL="457200" lvl="2">
              <a:spcBef>
                <a:spcPts val="697"/>
              </a:spcBef>
              <a:buClr>
                <a:srgbClr val="000000"/>
              </a:buClr>
              <a:buSzPct val="100000"/>
              <a:buFont typeface="-윤명조230" pitchFamily="2"/>
              <a:buChar char="–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是否針對少數、特定的投票權人</a:t>
            </a:r>
          </a:p>
          <a:p>
            <a:pPr marL="457200" lvl="2">
              <a:spcBef>
                <a:spcPts val="697"/>
              </a:spcBef>
              <a:buClr>
                <a:srgbClr val="000000"/>
              </a:buClr>
              <a:buSzPct val="100000"/>
              <a:buFont typeface="-윤명조230" pitchFamily="2"/>
              <a:buChar char="–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不正利益，無法律授權</a:t>
            </a:r>
          </a:p>
          <a:p>
            <a:pPr marL="457200" lvl="2">
              <a:spcBef>
                <a:spcPts val="697"/>
              </a:spcBef>
              <a:buClr>
                <a:srgbClr val="000000"/>
              </a:buClr>
              <a:buSzPct val="100000"/>
              <a:buFont typeface="-윤명조230" pitchFamily="2"/>
              <a:buChar char="–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發放年金、補助金、里民保險</a:t>
            </a:r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1160" y="5572080"/>
            <a:ext cx="5807160" cy="128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96000" y="5568840"/>
            <a:ext cx="3332160" cy="128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/>
          <p:nvPr/>
        </p:nvSpPr>
        <p:spPr>
          <a:xfrm>
            <a:off x="517680" y="588960"/>
            <a:ext cx="3744720" cy="4397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6800" tIns="90000" rIns="46800" bIns="90000" anchor="t" anchorCtr="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-윤명조230" pitchFamily="2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一接</a:t>
            </a:r>
          </a:p>
          <a:p>
            <a:pPr marL="457200" lvl="2" hangingPunct="0">
              <a:spcBef>
                <a:spcPts val="697"/>
              </a:spcBef>
              <a:buClr>
                <a:srgbClr val="000000"/>
              </a:buClr>
              <a:buSzPct val="100000"/>
              <a:buFont typeface="-윤명조230" pitchFamily="2"/>
              <a:buChar char="–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接近豬仔候選人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-윤명조230" pitchFamily="2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二保：</a:t>
            </a:r>
          </a:p>
          <a:p>
            <a:pPr marL="457200" lvl="2" hangingPunct="0">
              <a:spcBef>
                <a:spcPts val="697"/>
              </a:spcBef>
              <a:buClr>
                <a:srgbClr val="000000"/>
              </a:buClr>
              <a:buSzPct val="100000"/>
              <a:buFont typeface="-윤명조230" pitchFamily="2"/>
              <a:buChar char="–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保全相關證據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-윤명조230" pitchFamily="2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三打：</a:t>
            </a:r>
          </a:p>
          <a:p>
            <a:pPr marL="457200" lvl="2" hangingPunct="0">
              <a:spcBef>
                <a:spcPts val="697"/>
              </a:spcBef>
              <a:buClr>
                <a:srgbClr val="000000"/>
              </a:buClr>
              <a:buSzPct val="100000"/>
              <a:buFont typeface="-윤명조230" pitchFamily="2"/>
              <a:buChar char="–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0800-024-099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-윤명조230" pitchFamily="2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四訴：</a:t>
            </a:r>
          </a:p>
          <a:p>
            <a:pPr marL="457200" lvl="2" hangingPunct="0">
              <a:spcBef>
                <a:spcPts val="697"/>
              </a:spcBef>
              <a:buClr>
                <a:srgbClr val="000000"/>
              </a:buClr>
              <a:buSzPct val="100000"/>
              <a:buFont typeface="-윤명조230" pitchFamily="2"/>
              <a:buChar char="–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pitchFamily="18"/>
              </a:rPr>
              <a:t>檢察官提起公訴</a:t>
            </a:r>
          </a:p>
        </p:txBody>
      </p:sp>
      <p:sp>
        <p:nvSpPr>
          <p:cNvPr id="3" name="內容版面配置區 5"/>
          <p:cNvSpPr/>
          <p:nvPr/>
        </p:nvSpPr>
        <p:spPr>
          <a:xfrm>
            <a:off x="4648320" y="588960"/>
            <a:ext cx="3809880" cy="4495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6800" tIns="90000" rIns="46800" bIns="90000" anchor="t" anchorCtr="0" compatLnSpc="1"/>
          <a:lstStyle/>
          <a:p>
            <a:pPr marL="0" marR="0" lvl="1" indent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華康粗圓體" pitchFamily="2"/>
              <a:buChar char="–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粗圓體" pitchFamily="18"/>
              </a:rPr>
              <a:t>五搞定</a:t>
            </a:r>
          </a:p>
          <a:p>
            <a:pPr marL="765175" lvl="3" indent="-307975" hangingPunct="0">
              <a:spcBef>
                <a:spcPts val="598"/>
              </a:spcBef>
              <a:buClr>
                <a:srgbClr val="000000"/>
              </a:buClr>
              <a:buSzPct val="100000"/>
              <a:buFont typeface="華康細圓體" pitchFamily="2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400" b="0" i="0" u="none" strike="noStrike" cap="none" baseline="0" dirty="0">
                <a:ln>
                  <a:noFill/>
                </a:ln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細圓體" pitchFamily="18"/>
              </a:rPr>
              <a:t>起訴領四分之一、有罪判決領四分之一，有罪判決確定全領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3200" b="0" i="0" u="none" strike="noStrike" cap="none" baseline="0" dirty="0">
              <a:ln>
                <a:noFill/>
              </a:ln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細圓體" pitchFamily="18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11680" y="2432160"/>
            <a:ext cx="2273400" cy="2725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11160" y="5572080"/>
            <a:ext cx="5807160" cy="128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796000" y="5568840"/>
            <a:ext cx="3332160" cy="128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/>
          <p:nvPr/>
        </p:nvSpPr>
        <p:spPr>
          <a:xfrm>
            <a:off x="468360" y="872999"/>
            <a:ext cx="8432640" cy="3524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6800" tIns="90000" rIns="46800" bIns="90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22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600" b="0" i="0" u="none" strike="noStrike" cap="none" baseline="0" dirty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 碰到樁腳來賄選時應該怎麼做？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873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cap="none" baseline="0" dirty="0">
              <a:ln>
                <a:noFill/>
              </a:ln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POP1體W5(P)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（  </a:t>
            </a:r>
            <a:r>
              <a:rPr lang="en-US" sz="2800" b="0" i="0" u="none" strike="noStrike" cap="none" baseline="0" dirty="0" smtClean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） 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A.</a:t>
            </a: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將鈔票或物品收下並投票給指定候選人。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（  </a:t>
            </a:r>
            <a:r>
              <a:rPr lang="en-US" sz="2800" b="0" i="0" u="none" strike="noStrike" cap="none" baseline="0" dirty="0" smtClean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） 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B.</a:t>
            </a: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將鈔票或物品收下但不投票給指定候選人。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（  </a:t>
            </a:r>
            <a:r>
              <a:rPr lang="en-US" sz="2800" b="0" i="0" u="none" strike="noStrike" cap="none" baseline="0" dirty="0" smtClean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） 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C.</a:t>
            </a: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盡量保留鈔票或物品上的指紋以便檢舉。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（  </a:t>
            </a:r>
            <a:r>
              <a:rPr lang="en-US" sz="2800" b="0" i="0" u="none" strike="noStrike" cap="none" baseline="0" dirty="0" smtClean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） 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D.</a:t>
            </a:r>
            <a:r>
              <a:rPr lang="zh-TW" sz="2800" b="0" i="0" u="none" strike="noStrike" cap="none" baseline="0" dirty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告訴樁腳還有其他鄰居可以買票。</a:t>
            </a:r>
          </a:p>
        </p:txBody>
      </p:sp>
      <p:sp>
        <p:nvSpPr>
          <p:cNvPr id="3" name="Text Box 7"/>
          <p:cNvSpPr/>
          <p:nvPr/>
        </p:nvSpPr>
        <p:spPr>
          <a:xfrm>
            <a:off x="804959" y="1974960"/>
            <a:ext cx="569880" cy="51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6800" tIns="90000" rIns="46800" bIns="90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1" i="0" u="none" strike="noStrike" cap="none" baseline="0">
                <a:ln>
                  <a:noFill/>
                </a:ln>
                <a:solidFill>
                  <a:srgbClr val="FF0000"/>
                </a:solidFill>
                <a:latin typeface="Wingdings 2" pitchFamily="18"/>
                <a:ea typeface="Wingdings 2" pitchFamily="18"/>
                <a:cs typeface="Wingdings 2" pitchFamily="18"/>
              </a:rPr>
              <a:t></a:t>
            </a:r>
          </a:p>
        </p:txBody>
      </p:sp>
      <p:sp>
        <p:nvSpPr>
          <p:cNvPr id="4" name="Text Box 8"/>
          <p:cNvSpPr/>
          <p:nvPr/>
        </p:nvSpPr>
        <p:spPr>
          <a:xfrm>
            <a:off x="817560" y="2662200"/>
            <a:ext cx="569880" cy="51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6800" tIns="90000" rIns="46800" bIns="90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1" i="0" u="none" strike="noStrike" cap="none" baseline="0">
                <a:ln>
                  <a:noFill/>
                </a:ln>
                <a:solidFill>
                  <a:srgbClr val="FF0000"/>
                </a:solidFill>
                <a:latin typeface="Wingdings 2" pitchFamily="18"/>
                <a:ea typeface="Wingdings 2" pitchFamily="18"/>
                <a:cs typeface="Wingdings 2" pitchFamily="18"/>
              </a:rPr>
              <a:t></a:t>
            </a:r>
          </a:p>
        </p:txBody>
      </p:sp>
      <p:sp>
        <p:nvSpPr>
          <p:cNvPr id="5" name="Text Box 9"/>
          <p:cNvSpPr/>
          <p:nvPr/>
        </p:nvSpPr>
        <p:spPr>
          <a:xfrm>
            <a:off x="817560" y="3257640"/>
            <a:ext cx="569880" cy="51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6800" tIns="90000" rIns="46800" bIns="90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1" i="0" u="none" strike="noStrike" cap="none" baseline="0">
                <a:ln>
                  <a:noFill/>
                </a:ln>
                <a:solidFill>
                  <a:srgbClr val="FF0000"/>
                </a:solidFill>
                <a:latin typeface="Wingdings 2" pitchFamily="18"/>
                <a:ea typeface="Wingdings 2" pitchFamily="18"/>
                <a:cs typeface="Wingdings 2" pitchFamily="18"/>
              </a:rPr>
              <a:t></a:t>
            </a:r>
          </a:p>
        </p:txBody>
      </p:sp>
      <p:sp>
        <p:nvSpPr>
          <p:cNvPr id="6" name="Text Box 10"/>
          <p:cNvSpPr/>
          <p:nvPr/>
        </p:nvSpPr>
        <p:spPr>
          <a:xfrm>
            <a:off x="817560" y="3881520"/>
            <a:ext cx="569880" cy="519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6800" tIns="90000" rIns="46800" bIns="90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1" i="0" u="none" strike="noStrike" cap="none" baseline="0">
                <a:ln>
                  <a:noFill/>
                </a:ln>
                <a:solidFill>
                  <a:srgbClr val="FF0000"/>
                </a:solidFill>
                <a:latin typeface="Wingdings 2" pitchFamily="18"/>
                <a:ea typeface="Wingdings 2" pitchFamily="18"/>
                <a:cs typeface="Wingdings 2" pitchFamily="18"/>
              </a:rPr>
              <a:t>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1160" y="5572080"/>
            <a:ext cx="5807160" cy="128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96000" y="5568840"/>
            <a:ext cx="3332160" cy="128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  <p:bldP spid="5" grpId="1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3"/>
          <p:cNvGrpSpPr/>
          <p:nvPr/>
        </p:nvGrpSpPr>
        <p:grpSpPr>
          <a:xfrm>
            <a:off x="-11160" y="5421240"/>
            <a:ext cx="9460079" cy="1547280"/>
            <a:chOff x="-11160" y="5421240"/>
            <a:chExt cx="9460079" cy="1547280"/>
          </a:xfrm>
        </p:grpSpPr>
        <p:sp>
          <p:nvSpPr>
            <p:cNvPr id="3" name="文字方塊 6" descr="731145644573"/>
            <p:cNvSpPr/>
            <p:nvPr/>
          </p:nvSpPr>
          <p:spPr>
            <a:xfrm>
              <a:off x="-11160" y="5421240"/>
              <a:ext cx="9147240" cy="1430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  <a:prstDash val="solid"/>
            </a:ln>
          </p:spPr>
          <p:txBody>
            <a:bodyPr vert="horz" wrap="square" lIns="46800" tIns="90000" rIns="46800" bIns="900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新細明體" pitchFamily="18"/>
                <a:cs typeface="新細明體" pitchFamily="18"/>
              </a:endParaRPr>
            </a:p>
          </p:txBody>
        </p:sp>
        <p:sp>
          <p:nvSpPr>
            <p:cNvPr id="4" name="矩形 5"/>
            <p:cNvSpPr/>
            <p:nvPr/>
          </p:nvSpPr>
          <p:spPr>
            <a:xfrm>
              <a:off x="1417320" y="5526720"/>
              <a:ext cx="7943040" cy="1196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46800" tIns="90000" rIns="46800" bIns="90000" anchor="t" anchorCtr="0" compatLnSpc="1">
              <a:spAutoFit/>
            </a:bodyPr>
            <a:lstStyle/>
            <a:p>
              <a:pPr marL="0" marR="0" lvl="0" indent="0" algn="ctr" rtl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3600" b="1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微軟正黑體" pitchFamily="34"/>
                  <a:ea typeface="微軟正黑體" pitchFamily="34"/>
                  <a:cs typeface="微軟正黑體" pitchFamily="34"/>
                </a:rPr>
                <a:t>抓賄選</a:t>
              </a:r>
              <a:r>
                <a:rPr lang="en-US" sz="3600" b="1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微軟正黑體" pitchFamily="34"/>
                  <a:ea typeface="微軟正黑體" pitchFamily="34"/>
                  <a:cs typeface="微軟正黑體" pitchFamily="34"/>
                </a:rPr>
                <a:t>,</a:t>
              </a:r>
              <a:r>
                <a:rPr lang="zh-TW" sz="3600" b="1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微軟正黑體" pitchFamily="34"/>
                  <a:ea typeface="微軟正黑體" pitchFamily="34"/>
                  <a:cs typeface="微軟正黑體" pitchFamily="34"/>
                </a:rPr>
                <a:t>一機一相 一袋一千五百萬</a:t>
              </a:r>
            </a:p>
            <a:p>
              <a:pPr marL="0" marR="0" lvl="0" indent="0" algn="l" rtl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2400" b="1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微軟正黑體" pitchFamily="34"/>
                  <a:ea typeface="微軟正黑體" pitchFamily="34"/>
                  <a:cs typeface="微軟正黑體" pitchFamily="34"/>
                </a:rPr>
                <a:t>           檢舉賄選專線</a:t>
              </a:r>
              <a:r>
                <a:rPr lang="en-US" sz="2400" b="1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微軟正黑體" pitchFamily="34"/>
                  <a:ea typeface="微軟正黑體" pitchFamily="34"/>
                  <a:cs typeface="微軟正黑體" pitchFamily="34"/>
                </a:rPr>
                <a:t>0800-024-099</a:t>
              </a:r>
            </a:p>
          </p:txBody>
        </p:sp>
        <p:pic>
          <p:nvPicPr>
            <p:cNvPr id="5" name="圖片 22" descr="moj_logo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160" y="5522040"/>
              <a:ext cx="1780560" cy="126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文字方塊 7"/>
            <p:cNvSpPr/>
            <p:nvPr/>
          </p:nvSpPr>
          <p:spPr>
            <a:xfrm>
              <a:off x="7396199" y="6605640"/>
              <a:ext cx="2052720" cy="362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46800" tIns="90000" rIns="46800" bIns="900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1200" b="1" i="0" u="none" strike="noStrike" cap="none" baseline="0">
                  <a:ln>
                    <a:noFill/>
                  </a:ln>
                  <a:solidFill>
                    <a:srgbClr val="FFFFFF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微軟正黑體" pitchFamily="34"/>
                  <a:ea typeface="微軟正黑體" pitchFamily="34"/>
                  <a:cs typeface="微軟正黑體" pitchFamily="34"/>
                </a:rPr>
                <a:t>臺北地檢署關心您</a:t>
              </a:r>
            </a:p>
          </p:txBody>
        </p:sp>
      </p:grpSp>
      <p:sp>
        <p:nvSpPr>
          <p:cNvPr id="7" name="標題 1"/>
          <p:cNvSpPr/>
          <p:nvPr/>
        </p:nvSpPr>
        <p:spPr>
          <a:xfrm>
            <a:off x="609480" y="42696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6800" tIns="90000" rIns="46800" bIns="90000" anchor="ctr" anchorCtr="0" compatLnSpc="1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4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標楷體" pitchFamily="65"/>
                <a:ea typeface="標楷體" pitchFamily="65"/>
                <a:cs typeface="標楷體" pitchFamily="65"/>
              </a:rPr>
              <a:t>臺灣臺北檢察署</a:t>
            </a:r>
            <a:r>
              <a:rPr lang="en-US" sz="4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標楷體" pitchFamily="65"/>
                <a:ea typeface="標楷體" pitchFamily="65"/>
                <a:cs typeface="標楷體" pitchFamily="65"/>
              </a:rPr>
              <a:t/>
            </a:r>
            <a:br>
              <a:rPr lang="en-US" sz="4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標楷體" pitchFamily="65"/>
                <a:ea typeface="標楷體" pitchFamily="65"/>
                <a:cs typeface="標楷體" pitchFamily="65"/>
              </a:rPr>
            </a:br>
            <a:endParaRPr lang="en-US" sz="4400" b="1" i="0" u="none" strike="noStrike" cap="none" baseline="0">
              <a:ln>
                <a:noFill/>
              </a:ln>
              <a:solidFill>
                <a:srgbClr val="000000"/>
              </a:solidFill>
              <a:latin typeface="標楷體" pitchFamily="65"/>
              <a:ea typeface="標楷體" pitchFamily="65"/>
              <a:cs typeface="標楷體" pitchFamily="65"/>
            </a:endParaRPr>
          </a:p>
        </p:txBody>
      </p:sp>
      <p:sp>
        <p:nvSpPr>
          <p:cNvPr id="9" name="文字版面配置區 8"/>
          <p:cNvSpPr txBox="1">
            <a:spLocks noGrp="1"/>
          </p:cNvSpPr>
          <p:nvPr>
            <p:ph type="body" idx="4294967295"/>
          </p:nvPr>
        </p:nvSpPr>
        <p:spPr>
          <a:xfrm>
            <a:off x="447660" y="1196752"/>
            <a:ext cx="8229600" cy="4104456"/>
          </a:xfrm>
        </p:spPr>
        <p:txBody>
          <a:bodyPr wrap="square" lIns="45720" tIns="91440" rIns="45720" bIns="91440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標楷體" pitchFamily="65"/>
              </a:rPr>
              <a:t>有獎徵答題目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altLang="zh-TW" sz="2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反賄選宣導問答專區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賣票給自己欣賞的候選人並不犯法。</a:t>
            </a:r>
          </a:p>
          <a:p>
            <a:pPr marL="688975" lvl="0" indent="-688975">
              <a:spcBef>
                <a:spcPts val="0"/>
              </a:spcBef>
              <a:buNone/>
            </a:pP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主動跟候選人要報酬才投票給他，屬於投票受賄罪，即使對方沒答應也一樣觸法。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收取對方財物，答應不去投票，因為沒有投票就不能算是賣票的行為。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向候選人索取走路工、茶水費、便當費作為投票的代價，也是賣票罪。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當候選人的樁腳，幫忙買票，自己也參與賣票，判刑可能比候選人還重。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檢舉賄選電話</a:t>
            </a:r>
            <a:r>
              <a:rPr 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0800024099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小時免費服務的專線。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接受候選人招待餐飲、旅遊，只要自己有貼一點錢，就不算犯法。</a:t>
            </a:r>
          </a:p>
          <a:p>
            <a:pPr marL="688975" indent="-688975">
              <a:spcBef>
                <a:spcPts val="0"/>
              </a:spcBef>
              <a:buNone/>
            </a:pP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如果樁腳來買票，當面不便拒絕，事後又沒有自首，還是構成賣票罪，如果誠實自首，還有機會獲得不起訴處分。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 txBox="1">
            <a:spLocks noGrp="1"/>
          </p:cNvSpPr>
          <p:nvPr>
            <p:ph type="body" idx="4294967295"/>
          </p:nvPr>
        </p:nvSpPr>
        <p:spPr>
          <a:xfrm>
            <a:off x="755576" y="1268760"/>
            <a:ext cx="7706936" cy="3960440"/>
          </a:xfrm>
        </p:spPr>
        <p:txBody>
          <a:bodyPr wrap="square" lIns="45720" tIns="91440" rIns="45720" bIns="91440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Calibri" pitchFamily="34"/>
                <a:ea typeface="Arial" pitchFamily="34"/>
                <a:cs typeface="Arial" pitchFamily="34"/>
              </a:defRPr>
            </a:lvl9pPr>
          </a:lstStyle>
          <a:p>
            <a:pPr marL="685799" indent="-685799">
              <a:spcBef>
                <a:spcPts val="0"/>
              </a:spcBef>
              <a:buNone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標楷體" pitchFamily="65"/>
              </a:rPr>
              <a:t>有獎徵答題目</a:t>
            </a:r>
          </a:p>
          <a:p>
            <a:pPr marL="685799" lvl="0" indent="-685799">
              <a:spcBef>
                <a:spcPts val="0"/>
              </a:spcBef>
              <a:buNone/>
            </a:pPr>
            <a:endParaRPr lang="en-US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799" lvl="0" indent="-685799">
              <a:spcBef>
                <a:spcPts val="0"/>
              </a:spcBef>
              <a:buNone/>
            </a:pPr>
            <a:r>
              <a:rPr 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那一個地方不受理檢舉賄選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en-US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/>
              </a:rPr>
              <a:t>(1)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地檢署</a:t>
            </a:r>
            <a:r>
              <a:rPr 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警察局</a:t>
            </a:r>
            <a:r>
              <a:rPr 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調查站</a:t>
            </a:r>
            <a:r>
              <a:rPr 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清潔隊。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799" lvl="0" indent="-685799">
              <a:spcBef>
                <a:spcPts val="0"/>
              </a:spcBef>
              <a:buNone/>
            </a:pPr>
            <a:r>
              <a:rPr 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碰到樁腳來賄選時應該怎麼做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en-US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/>
              </a:rPr>
              <a:t>(1)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鈔票或物品收下並投票給指定的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候選人</a:t>
            </a:r>
            <a:r>
              <a:rPr 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鈔票或物品收下但不投票給指定的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候選人</a:t>
            </a:r>
            <a:r>
              <a:rPr 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儘量保留鈔票或物品上的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指紋</a:t>
            </a:r>
            <a:r>
              <a:rPr 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告訴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樁腳還有其他鄰居可以買票。</a:t>
            </a:r>
          </a:p>
          <a:p>
            <a:pPr marL="685799" lvl="0" indent="-685799">
              <a:spcBef>
                <a:spcPts val="0"/>
              </a:spcBef>
              <a:buNone/>
            </a:pPr>
            <a:r>
              <a:rPr 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候選人散發的選舉文宣一定要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經過</a:t>
            </a:r>
            <a:r>
              <a:rPr lang="en-US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/>
              </a:rPr>
              <a:t>(1)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競選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總部審查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通過</a:t>
            </a:r>
            <a:r>
              <a:rPr 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選舉委員會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許可</a:t>
            </a:r>
            <a:r>
              <a:rPr 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助選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員簽名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許可</a:t>
            </a:r>
            <a:r>
              <a:rPr 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候選人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簽名許可 。</a:t>
            </a:r>
          </a:p>
          <a:p>
            <a:pPr marL="685799" lvl="0" indent="-685799">
              <a:spcBef>
                <a:spcPts val="0"/>
              </a:spcBef>
              <a:buNone/>
            </a:pPr>
            <a:r>
              <a:rPr 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民眾有發現賄選時可以打哪一隻電話檢舉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en-US" sz="18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/>
              </a:rPr>
              <a:t>(1)</a:t>
            </a:r>
            <a:r>
              <a:rPr 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0800-520520(2)0800-024099(3)0800-080080(4)0800-123123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685799" lvl="0" indent="-685799">
              <a:spcBef>
                <a:spcPts val="0"/>
              </a:spcBef>
              <a:buNone/>
            </a:pPr>
            <a:r>
              <a:rPr 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通常在選舉的時候所講的「搓圓仔湯」是什麼意思？</a:t>
            </a:r>
            <a:r>
              <a:rPr 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叫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參選人退出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選舉</a:t>
            </a:r>
            <a:r>
              <a:rPr 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搓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圓仔湯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慶賀</a:t>
            </a:r>
            <a:r>
              <a:rPr 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叫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選舉人不去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投票</a:t>
            </a:r>
            <a:r>
              <a:rPr 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鍛鍊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身體。  </a:t>
            </a:r>
          </a:p>
          <a:p>
            <a:pPr marL="685799" lvl="0" indent="-685799">
              <a:spcBef>
                <a:spcPts val="0"/>
              </a:spcBef>
              <a:buNone/>
            </a:pP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" name="群組 3"/>
          <p:cNvGrpSpPr/>
          <p:nvPr/>
        </p:nvGrpSpPr>
        <p:grpSpPr>
          <a:xfrm>
            <a:off x="-11160" y="5421240"/>
            <a:ext cx="9460079" cy="1547280"/>
            <a:chOff x="-11160" y="5421240"/>
            <a:chExt cx="9460079" cy="1547280"/>
          </a:xfrm>
        </p:grpSpPr>
        <p:sp>
          <p:nvSpPr>
            <p:cNvPr id="4" name="文字方塊 6" descr="731145644573"/>
            <p:cNvSpPr/>
            <p:nvPr/>
          </p:nvSpPr>
          <p:spPr>
            <a:xfrm>
              <a:off x="-11160" y="5421240"/>
              <a:ext cx="9147240" cy="14306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  <a:prstDash val="solid"/>
            </a:ln>
          </p:spPr>
          <p:txBody>
            <a:bodyPr vert="horz" wrap="square" lIns="46800" tIns="90000" rIns="46800" bIns="900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新細明體" pitchFamily="18"/>
                <a:cs typeface="新細明體" pitchFamily="18"/>
              </a:endParaRPr>
            </a:p>
          </p:txBody>
        </p:sp>
        <p:sp>
          <p:nvSpPr>
            <p:cNvPr id="5" name="矩形 5"/>
            <p:cNvSpPr/>
            <p:nvPr/>
          </p:nvSpPr>
          <p:spPr>
            <a:xfrm>
              <a:off x="1417320" y="5526720"/>
              <a:ext cx="7943040" cy="1196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46800" tIns="90000" rIns="46800" bIns="90000" anchor="t" anchorCtr="0" compatLnSpc="1">
              <a:spAutoFit/>
            </a:bodyPr>
            <a:lstStyle/>
            <a:p>
              <a:pPr marL="0" marR="0" lvl="0" indent="0" algn="ctr" rtl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3600" b="1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微軟正黑體" pitchFamily="34"/>
                  <a:ea typeface="微軟正黑體" pitchFamily="34"/>
                  <a:cs typeface="微軟正黑體" pitchFamily="34"/>
                </a:rPr>
                <a:t>抓賄選</a:t>
              </a:r>
              <a:r>
                <a:rPr lang="en-US" sz="3600" b="1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微軟正黑體" pitchFamily="34"/>
                  <a:ea typeface="微軟正黑體" pitchFamily="34"/>
                  <a:cs typeface="微軟正黑體" pitchFamily="34"/>
                </a:rPr>
                <a:t>,</a:t>
              </a:r>
              <a:r>
                <a:rPr lang="zh-TW" sz="3600" b="1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微軟正黑體" pitchFamily="34"/>
                  <a:ea typeface="微軟正黑體" pitchFamily="34"/>
                  <a:cs typeface="微軟正黑體" pitchFamily="34"/>
                </a:rPr>
                <a:t>一機一相 一袋一千五佰萬</a:t>
              </a:r>
            </a:p>
            <a:p>
              <a:pPr marL="0" marR="0" lvl="0" indent="0" algn="l" rtl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2400" b="1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微軟正黑體" pitchFamily="34"/>
                  <a:ea typeface="微軟正黑體" pitchFamily="34"/>
                  <a:cs typeface="微軟正黑體" pitchFamily="34"/>
                </a:rPr>
                <a:t>           檢舉賄選專線</a:t>
              </a:r>
              <a:r>
                <a:rPr lang="en-US" sz="2400" b="1" i="0" u="none" strike="noStrike" cap="none" baseline="0">
                  <a:ln>
                    <a:noFill/>
                  </a:ln>
                  <a:solidFill>
                    <a:srgbClr val="FFFFFF"/>
                  </a:solidFill>
                  <a:latin typeface="微軟正黑體" pitchFamily="34"/>
                  <a:ea typeface="微軟正黑體" pitchFamily="34"/>
                  <a:cs typeface="微軟正黑體" pitchFamily="34"/>
                </a:rPr>
                <a:t>0800-024-099</a:t>
              </a:r>
            </a:p>
          </p:txBody>
        </p:sp>
        <p:pic>
          <p:nvPicPr>
            <p:cNvPr id="6" name="圖片 22" descr="moj_logo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-11160" y="5522040"/>
              <a:ext cx="1780560" cy="126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文字方塊 7"/>
            <p:cNvSpPr/>
            <p:nvPr/>
          </p:nvSpPr>
          <p:spPr>
            <a:xfrm>
              <a:off x="7396199" y="6605640"/>
              <a:ext cx="2052720" cy="362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46800" tIns="90000" rIns="46800" bIns="900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1200" b="1" i="0" u="none" strike="noStrike" cap="none" baseline="0">
                  <a:ln>
                    <a:noFill/>
                  </a:ln>
                  <a:solidFill>
                    <a:srgbClr val="FFFFFF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微軟正黑體" pitchFamily="34"/>
                  <a:ea typeface="微軟正黑體" pitchFamily="34"/>
                  <a:cs typeface="微軟正黑體" pitchFamily="34"/>
                </a:rPr>
                <a:t>臺北地檢署關心您</a:t>
              </a:r>
            </a:p>
          </p:txBody>
        </p:sp>
      </p:grpSp>
      <p:sp>
        <p:nvSpPr>
          <p:cNvPr id="8" name="標題 1"/>
          <p:cNvSpPr/>
          <p:nvPr/>
        </p:nvSpPr>
        <p:spPr>
          <a:xfrm>
            <a:off x="609480" y="426960"/>
            <a:ext cx="822960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6800" tIns="90000" rIns="46800" bIns="90000" anchor="ctr" anchorCtr="0" compatLnSpc="1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4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標楷體" pitchFamily="65"/>
                <a:ea typeface="標楷體" pitchFamily="65"/>
                <a:cs typeface="標楷體" pitchFamily="65"/>
              </a:rPr>
              <a:t>臺灣臺北地方檢察署</a:t>
            </a:r>
            <a:r>
              <a:rPr lang="en-US" sz="4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標楷體" pitchFamily="65"/>
                <a:ea typeface="標楷體" pitchFamily="65"/>
                <a:cs typeface="標楷體" pitchFamily="65"/>
              </a:rPr>
              <a:t/>
            </a:r>
            <a:br>
              <a:rPr lang="en-US" sz="4400" b="1" i="0" u="none" strike="noStrike" cap="none" baseline="0">
                <a:ln>
                  <a:noFill/>
                </a:ln>
                <a:solidFill>
                  <a:srgbClr val="000000"/>
                </a:solidFill>
                <a:latin typeface="標楷體" pitchFamily="65"/>
                <a:ea typeface="標楷體" pitchFamily="65"/>
                <a:cs typeface="標楷體" pitchFamily="65"/>
              </a:rPr>
            </a:br>
            <a:endParaRPr lang="en-US" sz="4400" b="1" i="0" u="none" strike="noStrike" cap="none" baseline="0">
              <a:ln>
                <a:noFill/>
              </a:ln>
              <a:solidFill>
                <a:srgbClr val="000000"/>
              </a:solidFill>
              <a:latin typeface="標楷體" pitchFamily="65"/>
              <a:ea typeface="標楷體" pitchFamily="65"/>
              <a:cs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paper101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24920" cy="548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11160" y="5572080"/>
            <a:ext cx="5807160" cy="128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1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796000" y="5568840"/>
            <a:ext cx="3332160" cy="128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83568" y="692696"/>
            <a:ext cx="792088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中央公職人員選舉</a:t>
            </a: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dirty="0" smtClean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（一）總統副總統選舉</a:t>
            </a: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dirty="0" smtClean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1.</a:t>
            </a:r>
            <a:r>
              <a:rPr lang="zh-TW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候選人產生方式</a:t>
            </a:r>
          </a:p>
          <a:p>
            <a:pPr marL="230188"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在中華民國自由地區繼續居住</a:t>
            </a:r>
            <a:r>
              <a:rPr lang="en-US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6</a:t>
            </a:r>
            <a:r>
              <a:rPr lang="zh-TW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個月以上且曾設籍</a:t>
            </a:r>
            <a:r>
              <a:rPr lang="en-US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15</a:t>
            </a:r>
            <a:r>
              <a:rPr lang="zh-TW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年以上之選舉人，年滿</a:t>
            </a:r>
            <a:r>
              <a:rPr lang="en-US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40</a:t>
            </a:r>
            <a:r>
              <a:rPr lang="zh-TW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歲者，得依下列方式之一聯名登記為總統副總統候選人：</a:t>
            </a:r>
            <a:endParaRPr lang="en-US" altLang="zh-TW" dirty="0" smtClean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marL="230188"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marL="1828800" lvl="0" indent="-1598613">
              <a:tabLst>
                <a:tab pos="0" algn="l"/>
                <a:tab pos="914400" algn="l"/>
                <a:tab pos="188595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en-US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一、</a:t>
            </a:r>
            <a:r>
              <a:rPr lang="zh-TW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政黨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推薦</a:t>
            </a:r>
            <a:r>
              <a:rPr lang="zh-TW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：最近</a:t>
            </a:r>
            <a:r>
              <a:rPr lang="en-US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1</a:t>
            </a:r>
            <a:r>
              <a:rPr lang="zh-TW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次總統、副總統或立法委員選舉，其所推薦候選人得票數之和，達有效票總和百分之</a:t>
            </a:r>
            <a:r>
              <a:rPr lang="en-US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5</a:t>
            </a:r>
            <a:r>
              <a:rPr lang="zh-TW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以上的政黨可以提名候選人。</a:t>
            </a:r>
            <a:endParaRPr lang="en-US" altLang="zh-TW" dirty="0" smtClean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marL="1828800" indent="-1598613">
              <a:tabLst>
                <a:tab pos="0" algn="l"/>
                <a:tab pos="914400" algn="l"/>
                <a:tab pos="188595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en-US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二、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公民連署：連署人數須達最近</a:t>
            </a:r>
            <a:r>
              <a:rPr lang="en-US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1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次立法委員選舉選舉人總數百分之</a:t>
            </a:r>
            <a:r>
              <a:rPr lang="en-US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1.5</a:t>
            </a:r>
            <a:r>
              <a:rPr lang="zh-TW" altLang="en-US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。</a:t>
            </a:r>
            <a:endParaRPr lang="en-US" altLang="zh-TW" dirty="0" smtClean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dirty="0" smtClean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2.</a:t>
            </a:r>
            <a:r>
              <a:rPr lang="zh-TW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選舉結果</a:t>
            </a:r>
          </a:p>
          <a:p>
            <a:pPr marL="230188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以候選人得票最多之一組為當選。但候選人僅有一組時，其得票數須達選舉人總數百分之</a:t>
            </a:r>
            <a:r>
              <a:rPr lang="en-US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20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以上，始為當選</a:t>
            </a:r>
            <a:r>
              <a:rPr lang="zh-TW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。</a:t>
            </a:r>
            <a:endParaRPr lang="en-US" altLang="zh-TW" dirty="0" smtClean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marL="230188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dirty="0" smtClean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marL="230188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marL="230188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dirty="0" smtClean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marL="4763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z="14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(</a:t>
            </a:r>
            <a:r>
              <a:rPr lang="zh-TW" altLang="en-US" sz="14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本資訊引自中央選舉委員會</a:t>
            </a:r>
            <a:r>
              <a:rPr lang="en-US" altLang="zh-TW" sz="14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)</a:t>
            </a:r>
            <a:endParaRPr lang="zh-TW" altLang="zh-TW" sz="14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-11160" y="5572080"/>
            <a:ext cx="5807160" cy="128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96000" y="5568840"/>
            <a:ext cx="3332160" cy="1289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字方塊 3"/>
          <p:cNvSpPr txBox="1"/>
          <p:nvPr/>
        </p:nvSpPr>
        <p:spPr>
          <a:xfrm>
            <a:off x="539552" y="1052736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檢舉總統候選人賄選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最高獎金</a:t>
            </a:r>
            <a: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1500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檢舉立委候選人賄選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最高獎金</a:t>
            </a:r>
            <a:r>
              <a:rPr lang="en-US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1000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743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/>
          <p:nvPr/>
        </p:nvSpPr>
        <p:spPr>
          <a:xfrm>
            <a:off x="611560" y="1124744"/>
            <a:ext cx="8136904" cy="31441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6800" tIns="90000" rIns="46800" bIns="90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9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600" b="1" i="0" u="none" strike="noStrike" cap="none" baseline="0" dirty="0">
                <a:ln>
                  <a:noFill/>
                </a:ln>
                <a:solidFill>
                  <a:srgbClr val="FF0000"/>
                </a:solidFill>
                <a:effectLst>
                  <a:outerShdw dist="17961" dir="2700000">
                    <a:scrgbClr r="0" g="0" b="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檢舉專線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200" b="1" i="0" u="none" strike="noStrike" cap="none" baseline="0" dirty="0">
              <a:ln>
                <a:noFill/>
              </a:ln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POP1體W5(P)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1" i="0" u="none" strike="noStrike" cap="none" baseline="0" dirty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     </a:t>
            </a:r>
            <a:r>
              <a:rPr lang="zh-TW" sz="3600" b="1" i="0" u="none" strike="noStrike" cap="none" baseline="0" dirty="0" smtClean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反</a:t>
            </a:r>
            <a:r>
              <a:rPr lang="zh-TW" sz="3600" b="1" i="0" u="none" strike="noStrike" cap="none" baseline="0" dirty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賄選檢舉專線：0800-024099</a:t>
            </a:r>
            <a:r>
              <a:rPr lang="zh-TW" sz="3200" b="1" i="0" u="none" strike="noStrike" cap="none" baseline="0" dirty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/>
            </a:r>
            <a:br>
              <a:rPr lang="zh-TW" sz="3200" b="1" i="0" u="none" strike="noStrike" cap="none" baseline="0" dirty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</a:br>
            <a:r>
              <a:rPr lang="zh-TW" sz="3200" b="1" i="0" u="none" strike="noStrike" cap="none" baseline="0" dirty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                           </a:t>
            </a:r>
            <a:r>
              <a:rPr lang="en-US" altLang="zh-TW" sz="3200" b="1" i="0" u="none" strike="noStrike" cap="none" baseline="0" dirty="0" smtClean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 </a:t>
            </a:r>
            <a:r>
              <a:rPr lang="zh-TW" b="1" i="0" u="none" strike="noStrike" cap="none" baseline="0" dirty="0" smtClean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(</a:t>
            </a:r>
            <a:r>
              <a:rPr lang="zh-TW" b="1" i="0" u="none" strike="noStrike" cap="none" baseline="0" dirty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24小時，久久服務)</a:t>
            </a:r>
            <a:endParaRPr lang="zh-TW" sz="3200" b="1" i="0" u="none" strike="noStrike" cap="none" baseline="0" dirty="0">
              <a:ln>
                <a:noFill/>
              </a:ln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POP1體W5(P)" pitchFamily="18"/>
            </a:endParaRPr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1160" y="5572080"/>
            <a:ext cx="5807160" cy="128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96000" y="5568840"/>
            <a:ext cx="3332160" cy="128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/>
        </p:nvSpPr>
        <p:spPr>
          <a:xfrm>
            <a:off x="2475000" y="333360"/>
            <a:ext cx="4257720" cy="1015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6800" tIns="90000" rIns="46800" bIns="900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000" b="1" i="0" u="none" strike="noStrike" cap="none" baseline="0">
                <a:ln>
                  <a:noFill/>
                </a:ln>
                <a:solidFill>
                  <a:srgbClr val="4F81BD"/>
                </a:solidFill>
                <a:effectLst>
                  <a:outerShdw dist="17961" dir="2700000">
                    <a:scrgbClr r="0" g="0" b="0"/>
                  </a:outerShdw>
                </a:effectLst>
                <a:latin typeface="Calibri" pitchFamily="34"/>
                <a:ea typeface="新細明體" pitchFamily="18"/>
                <a:cs typeface="新細明體" pitchFamily="18"/>
              </a:rPr>
              <a:t>Thank you</a:t>
            </a:r>
          </a:p>
        </p:txBody>
      </p:sp>
      <p:pic>
        <p:nvPicPr>
          <p:cNvPr id="3" name="Picture 5" descr="D:\文件媒體櫃\Downloads\主視覺(啄木鳥公民篇)2修.jpg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r="-544" b="14268"/>
          <a:stretch>
            <a:fillRect/>
          </a:stretch>
        </p:blipFill>
        <p:spPr>
          <a:xfrm>
            <a:off x="447840" y="1700808"/>
            <a:ext cx="3941640" cy="482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 descr="D:\文件媒體櫃\Downloads\主視覺(全家反賄篇)-02-out-7-F-01.jpg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b="14395"/>
          <a:stretch>
            <a:fillRect/>
          </a:stretch>
        </p:blipFill>
        <p:spPr>
          <a:xfrm>
            <a:off x="4716360" y="1700808"/>
            <a:ext cx="3888000" cy="4833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83568" y="544606"/>
            <a:ext cx="79208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（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二）立法委員</a:t>
            </a:r>
            <a:r>
              <a:rPr lang="zh-TW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選舉</a:t>
            </a:r>
            <a:endParaRPr lang="en-US" altLang="zh-TW" dirty="0" smtClean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dirty="0" smtClean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1</a:t>
            </a:r>
            <a:r>
              <a:rPr lang="en-US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.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立法委員共</a:t>
            </a:r>
            <a:r>
              <a:rPr lang="en-US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113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席</a:t>
            </a:r>
            <a:r>
              <a:rPr lang="zh-TW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：</a:t>
            </a:r>
            <a:endParaRPr lang="en-US" altLang="zh-TW" dirty="0" smtClean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marL="230188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en-US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一、</a:t>
            </a:r>
            <a:r>
              <a:rPr lang="zh-TW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區域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（直轄市、縣市）立法委員</a:t>
            </a:r>
            <a:r>
              <a:rPr lang="en-US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73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席。</a:t>
            </a:r>
          </a:p>
          <a:p>
            <a:pPr marL="230188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en-US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二、</a:t>
            </a:r>
            <a:r>
              <a:rPr lang="zh-TW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原住民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立法委員</a:t>
            </a:r>
            <a:r>
              <a:rPr lang="en-US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6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席（平地及山地原住民各</a:t>
            </a:r>
            <a:r>
              <a:rPr lang="en-US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3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席）。</a:t>
            </a:r>
          </a:p>
          <a:p>
            <a:pPr marL="688975" indent="-458788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en-US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三、</a:t>
            </a:r>
            <a:r>
              <a:rPr lang="zh-TW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全國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不分區及僑居國外國民立法委員</a:t>
            </a:r>
            <a:r>
              <a:rPr lang="en-US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34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席，係以政黨為投票對象，依政黨名單順序選出</a:t>
            </a:r>
            <a:r>
              <a:rPr lang="zh-TW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之</a:t>
            </a:r>
            <a:r>
              <a:rPr lang="zh-TW" altLang="en-US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。</a:t>
            </a:r>
            <a:endParaRPr lang="zh-TW" altLang="zh-TW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altLang="zh-TW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2.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候選人產生方式</a:t>
            </a:r>
          </a:p>
          <a:p>
            <a:pPr marL="688975" lvl="0" indent="-458788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en-US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一</a:t>
            </a:r>
            <a:r>
              <a:rPr lang="zh-TW" altLang="en-US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、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區域及原住民立法委員之候選人為自由登記參選，依法設立之政黨得推薦候選人。</a:t>
            </a:r>
          </a:p>
          <a:p>
            <a:pPr marL="688975" lvl="0" indent="-458788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en-US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二</a:t>
            </a:r>
            <a:r>
              <a:rPr lang="zh-TW" altLang="en-US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、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全國不分區及僑居國外國民立法委員之候選人應由政黨申請登記，但申請登記之政黨須符合下列資格條件之一：</a:t>
            </a:r>
          </a:p>
          <a:p>
            <a:pPr marL="925513" lvl="1" indent="-238125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a</a:t>
            </a:r>
            <a:r>
              <a:rPr lang="en-US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.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最近</a:t>
            </a:r>
            <a:r>
              <a:rPr lang="en-US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1</a:t>
            </a:r>
            <a:r>
              <a:rPr lang="zh-TW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次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總統、副總統選舉，其所推薦候選人得票數之和達該次選舉有效票總和百分之</a:t>
            </a:r>
            <a:r>
              <a:rPr lang="en-US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2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以上。</a:t>
            </a:r>
          </a:p>
          <a:p>
            <a:pPr marL="925513" lvl="1" indent="-238125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b.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最近</a:t>
            </a:r>
            <a:r>
              <a:rPr lang="en-US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3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次全國不分區及僑居國外國民立法委員選舉得票率，曾達百分之</a:t>
            </a:r>
            <a:r>
              <a:rPr lang="en-US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2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以上。</a:t>
            </a:r>
          </a:p>
          <a:p>
            <a:pPr marL="925513" lvl="1" indent="-238125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c.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現有立法委員</a:t>
            </a:r>
            <a:r>
              <a:rPr lang="en-US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5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人以上。</a:t>
            </a:r>
          </a:p>
          <a:p>
            <a:pPr marL="925513" lvl="1" indent="-238125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d.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該次區域及原住民立法委員選舉推薦候選人達</a:t>
            </a:r>
            <a:r>
              <a:rPr lang="en-US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10</a:t>
            </a:r>
            <a:r>
              <a:rPr lang="zh-TW" altLang="zh-TW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人以上</a:t>
            </a:r>
            <a:r>
              <a:rPr lang="zh-TW" altLang="zh-TW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。</a:t>
            </a:r>
            <a:endParaRPr lang="en-US" altLang="zh-TW" dirty="0" smtClean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marL="925513" lvl="1" indent="-238125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dirty="0" smtClean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marL="925513" lvl="1" indent="-925513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sz="1600" dirty="0" smtClean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marL="925513" lvl="1" indent="-925513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z="14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(</a:t>
            </a:r>
            <a:r>
              <a:rPr lang="zh-TW" altLang="en-US" sz="1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本資訊引自中央選舉委員會</a:t>
            </a:r>
            <a:r>
              <a:rPr lang="en-US" altLang="zh-TW" sz="14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)</a:t>
            </a:r>
            <a:endParaRPr lang="zh-TW" altLang="zh-TW" sz="14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792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400">
            <a:off x="37861" y="47778"/>
            <a:ext cx="9036494" cy="67758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179512" y="6433591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TW" sz="1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(</a:t>
            </a:r>
            <a:r>
              <a:rPr lang="zh-TW" altLang="en-US" sz="1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本資訊引自中央選舉委員會</a:t>
            </a:r>
            <a:r>
              <a:rPr lang="en-US" altLang="zh-TW" sz="14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)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83568" y="869225"/>
            <a:ext cx="763284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altLang="zh-TW" sz="24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（</a:t>
            </a:r>
            <a:r>
              <a:rPr lang="zh-TW" altLang="en-US" sz="24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三</a:t>
            </a:r>
            <a:r>
              <a:rPr lang="zh-TW" altLang="zh-TW" sz="24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）</a:t>
            </a:r>
            <a:r>
              <a:rPr lang="en-US" altLang="zh-TW" sz="2400" dirty="0" err="1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選舉結果</a:t>
            </a:r>
            <a:endParaRPr lang="en-US" altLang="zh-TW" sz="24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lvl="0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dirty="0">
              <a:solidFill>
                <a:srgbClr val="000000"/>
              </a:solidFill>
              <a:latin typeface="Calibri" pitchFamily="34"/>
              <a:ea typeface="新細明體" pitchFamily="18"/>
              <a:cs typeface="新細明體" pitchFamily="18"/>
            </a:endParaRPr>
          </a:p>
          <a:p>
            <a:pPr marL="695325" lvl="1" indent="-238125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sz="20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marL="695325" lvl="1" indent="-238125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z="20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1</a:t>
            </a:r>
            <a:r>
              <a:rPr lang="en-US" altLang="zh-TW" sz="20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.區域立法委員選舉採單一選區相對多數決制，以候選人得票最多之候選人為當選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。</a:t>
            </a:r>
          </a:p>
          <a:p>
            <a:pPr marL="695325" lvl="1" indent="-238125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sz="20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marL="695325" lvl="1" indent="-238125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z="20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2.平地及山地原住民立法委員選舉採複數選區單記不可讓渡投票制，各由得票數前3名之候選人當選</a:t>
            </a:r>
            <a:r>
              <a:rPr lang="en-US" altLang="zh-TW" sz="20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。</a:t>
            </a:r>
          </a:p>
          <a:p>
            <a:pPr marL="695325" lvl="1" indent="-238125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sz="20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marL="695325" lvl="1" indent="-238125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z="20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3.全國不分區及僑居國外國民立法委員由得票率達5％以上政黨按其得票比率分配當選名額，按各政黨名單順序依序當選；各政黨當選之名</a:t>
            </a:r>
            <a:r>
              <a:rPr lang="zh-TW" altLang="zh-TW" sz="20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額，婦女不得低於二分之一</a:t>
            </a:r>
            <a:r>
              <a:rPr lang="zh-TW" altLang="zh-TW" sz="20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marL="695325" lvl="1" indent="-238125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marL="695325" lvl="1" indent="-238125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dirty="0" smtClean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marL="695325" lvl="1" indent="-238125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dirty="0" smtClean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marL="695325" lvl="1" indent="-238125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altLang="zh-TW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marL="925513" lvl="1" indent="-925513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zh-TW" sz="1600" dirty="0" smtClean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  <a:p>
            <a:pPr marL="925513" lvl="1" indent="-925513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z="14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(</a:t>
            </a:r>
            <a:r>
              <a:rPr lang="zh-TW" altLang="en-US" sz="14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本資訊引自中央選舉委員會</a:t>
            </a:r>
            <a:r>
              <a:rPr lang="en-US" altLang="zh-TW" sz="14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Arial" pitchFamily="34"/>
              </a:rPr>
              <a:t>)</a:t>
            </a:r>
            <a:endParaRPr lang="zh-TW" altLang="zh-TW" sz="14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標楷體" panose="03000509000000000000" pitchFamily="65" charset="-120"/>
              <a:ea typeface="標楷體" panose="03000509000000000000" pitchFamily="65" charset="-120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280" y="476280"/>
            <a:ext cx="8285040" cy="44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11160" y="5572080"/>
            <a:ext cx="5807160" cy="128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1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796000" y="5568840"/>
            <a:ext cx="3332160" cy="128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>
            <a:spLocks noChangeArrowheads="1"/>
          </p:cNvSpPr>
          <p:nvPr/>
        </p:nvSpPr>
        <p:spPr bwMode="auto">
          <a:xfrm>
            <a:off x="684213" y="617538"/>
            <a:ext cx="7856537" cy="20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t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lang="zh-TW" altLang="en-US" sz="2800" dirty="0" smtClean="0"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/>
              </a:rPr>
              <a:t>  賄選花樣多!多!多!</a:t>
            </a:r>
          </a:p>
          <a:p>
            <a:pPr eaLnBrk="1" fontAlgn="t" hangingPunct="1">
              <a:lnSpc>
                <a:spcPct val="120000"/>
              </a:lnSpc>
              <a:spcBef>
                <a:spcPct val="50000"/>
              </a:spcBef>
              <a:defRPr/>
            </a:pPr>
            <a:endParaRPr kumimoji="0" lang="en-US" altLang="zh-TW" sz="1100" b="1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POP1體W5(P)"/>
            </a:endParaRPr>
          </a:p>
          <a:p>
            <a:pPr eaLnBrk="1" fontAlgn="t" hangingPunct="1">
              <a:lnSpc>
                <a:spcPct val="120000"/>
              </a:lnSpc>
              <a:spcBef>
                <a:spcPct val="50000"/>
              </a:spcBef>
              <a:defRPr/>
            </a:pPr>
            <a:r>
              <a:rPr kumimoji="0" lang="zh-TW" altLang="en-US" sz="2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/>
              </a:rPr>
              <a:t>如果有人以下列方式請你投票支持特定候選人，就是</a:t>
            </a:r>
            <a:r>
              <a:rPr kumimoji="0" lang="zh-TW" altLang="en-US" sz="26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華康POP1體W5(P)"/>
              </a:rPr>
              <a:t>賄選!</a:t>
            </a:r>
          </a:p>
        </p:txBody>
      </p:sp>
      <p:graphicFrame>
        <p:nvGraphicFramePr>
          <p:cNvPr id="8" name="Group 68"/>
          <p:cNvGraphicFramePr>
            <a:graphicFrameLocks noGrp="1"/>
          </p:cNvGraphicFramePr>
          <p:nvPr/>
        </p:nvGraphicFramePr>
        <p:xfrm>
          <a:off x="928688" y="3284538"/>
          <a:ext cx="7531100" cy="1363662"/>
        </p:xfrm>
        <a:graphic>
          <a:graphicData uri="http://schemas.openxmlformats.org/drawingml/2006/table">
            <a:tbl>
              <a:tblPr/>
              <a:tblGrid>
                <a:gridCol w="2519362"/>
                <a:gridCol w="2520950"/>
                <a:gridCol w="2490788"/>
              </a:tblGrid>
              <a:tr h="6857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文鼎粗圓" pitchFamily="49" charset="-120"/>
                          <a:ea typeface="文鼎粗圓" pitchFamily="49" charset="-120"/>
                          <a:hlinkClick r:id="rId2"/>
                        </a:rPr>
                        <a:t>現金、財物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文鼎粗圓" pitchFamily="49" charset="-120"/>
                          <a:ea typeface="文鼎粗圓" pitchFamily="49" charset="-120"/>
                          <a:hlinkClick r:id="rId2"/>
                        </a:rPr>
                        <a:t> </a:t>
                      </a:r>
                      <a:endParaRPr kumimoji="1" lang="zh-TW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文鼎粗圓" pitchFamily="49" charset="-120"/>
                        <a:ea typeface="文鼎粗圓" pitchFamily="49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文鼎粗圓" pitchFamily="49" charset="-120"/>
                          <a:ea typeface="文鼎粗圓" pitchFamily="49" charset="-120"/>
                          <a:hlinkClick r:id="rId2"/>
                        </a:rPr>
                        <a:t>物品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文鼎粗圓" pitchFamily="49" charset="-120"/>
                          <a:ea typeface="文鼎粗圓" pitchFamily="49" charset="-120"/>
                          <a:hlinkClick r:id="rId2"/>
                        </a:rPr>
                        <a:t> 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文鼎粗圓" pitchFamily="49" charset="-120"/>
                          <a:ea typeface="文鼎粗圓" pitchFamily="49" charset="-120"/>
                          <a:hlinkClick r:id="rId2"/>
                        </a:rPr>
                        <a:t>獎品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文鼎粗圓" pitchFamily="49" charset="-120"/>
                          <a:ea typeface="文鼎粗圓" pitchFamily="49" charset="-120"/>
                          <a:hlinkClick r:id="rId2"/>
                        </a:rPr>
                        <a:t> 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文鼎粗圓" pitchFamily="49" charset="-120"/>
                        <a:ea typeface="文鼎粗圓" pitchFamily="49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文鼎粗圓" pitchFamily="49" charset="-120"/>
                          <a:ea typeface="文鼎粗圓" pitchFamily="49" charset="-120"/>
                          <a:hlinkClick r:id="rId2"/>
                        </a:rPr>
                        <a:t>旅遊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文鼎粗圓" pitchFamily="49" charset="-120"/>
                          <a:ea typeface="文鼎粗圓" pitchFamily="49" charset="-120"/>
                          <a:hlinkClick r:id="rId2"/>
                        </a:rPr>
                        <a:t> 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文鼎粗圓" pitchFamily="49" charset="-120"/>
                        <a:ea typeface="文鼎粗圓" pitchFamily="49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文鼎粗圓" pitchFamily="49" charset="-120"/>
                          <a:ea typeface="文鼎粗圓" pitchFamily="49" charset="-120"/>
                          <a:hlinkClick r:id="rId2"/>
                        </a:rPr>
                        <a:t>招待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文鼎粗圓" pitchFamily="49" charset="-120"/>
                          <a:ea typeface="文鼎粗圓" pitchFamily="49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文鼎粗圓" pitchFamily="49" charset="-120"/>
                          <a:ea typeface="文鼎粗圓" pitchFamily="49" charset="-120"/>
                          <a:hlinkClick r:id="rId2"/>
                        </a:rPr>
                        <a:t>彩券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文鼎粗圓" pitchFamily="49" charset="-120"/>
                          <a:ea typeface="文鼎粗圓" pitchFamily="49" charset="-12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200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5pPr>
                      <a:lvl6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6pPr>
                      <a:lvl7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7pPr>
                      <a:lvl8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8pPr>
                      <a:lvl9pPr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-윤명조230" pitchFamily="18" charset="-127"/>
                          <a:ea typeface="-윤명조230" pitchFamily="18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文鼎粗圓" pitchFamily="49" charset="-120"/>
                          <a:ea typeface="文鼎粗圓" pitchFamily="49" charset="-120"/>
                          <a:hlinkClick r:id="rId2"/>
                        </a:rPr>
                        <a:t>就業</a:t>
                      </a:r>
                      <a:endParaRPr kumimoji="1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文鼎粗圓" pitchFamily="49" charset="-120"/>
                        <a:ea typeface="文鼎粗圓" pitchFamily="49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40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5572125"/>
            <a:ext cx="5807076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0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568950"/>
            <a:ext cx="3332162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31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7"/>
          <p:cNvSpPr/>
          <p:nvPr/>
        </p:nvSpPr>
        <p:spPr>
          <a:xfrm>
            <a:off x="611280" y="765000"/>
            <a:ext cx="8142120" cy="4168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46800" tIns="90000" rIns="46800" bIns="90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600" b="0" i="0" u="none" strike="noStrike" cap="none" baseline="0" dirty="0">
                <a:ln>
                  <a:noFill/>
                </a:ln>
                <a:solidFill>
                  <a:srgbClr val="333333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賄選花樣多!多!多!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10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800" b="0" i="0" u="none" strike="noStrike" cap="none" baseline="0" dirty="0">
              <a:ln>
                <a:noFill/>
              </a:ln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POP1體W5(P)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972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600" b="0" i="0" u="none" strike="noStrike" cap="none" baseline="0" dirty="0">
                <a:ln>
                  <a:noFill/>
                </a:ln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候選人參選過程中，出現何種行為會構成賄選？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1800" b="0" i="0" u="none" strike="noStrike" cap="none" baseline="0" dirty="0">
              <a:ln>
                <a:noFill/>
              </a:ln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  <a:cs typeface="華康POP1體W5(P)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972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600" b="0" i="0" u="none" strike="noStrike" cap="none" baseline="0" dirty="0">
                <a:ln>
                  <a:noFill/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1.招待選民免費到好樂迪歡唱、出國旅遊、國內旅行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972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600" b="0" i="0" u="none" strike="noStrike" cap="none" baseline="0" dirty="0">
                <a:ln>
                  <a:noFill/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2.造勢會場舉辦有獎徵答活動贈送腳踏車或機車、電視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972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600" b="0" i="0" u="none" strike="noStrike" cap="none" baseline="0" dirty="0">
                <a:ln>
                  <a:noFill/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3.幫選民安排工作機會、加薪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972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i="0" u="none" strike="noStrike" cap="none" baseline="0" dirty="0">
                <a:ln>
                  <a:noFill/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4.</a:t>
            </a:r>
            <a:r>
              <a:rPr lang="zh-TW" sz="2600" b="0" i="0" u="none" strike="noStrike" cap="none" baseline="0" dirty="0">
                <a:ln>
                  <a:noFill/>
                </a:ln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POP1體W5(P)" pitchFamily="18"/>
              </a:rPr>
              <a:t>贈送樂透、大樂透、刮刮樂等公益彩券</a:t>
            </a:r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1160" y="5572080"/>
            <a:ext cx="5807160" cy="128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796000" y="5568840"/>
            <a:ext cx="3332160" cy="128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5639" y="620640"/>
            <a:ext cx="7843679" cy="453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8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11160" y="5572080"/>
            <a:ext cx="5807160" cy="128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1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796000" y="5568840"/>
            <a:ext cx="3332160" cy="128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題名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題名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題名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題名2_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題名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題名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題名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題名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題名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題名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題名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題名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960</Words>
  <Application>Microsoft Office PowerPoint</Application>
  <PresentationFormat>如螢幕大小 (4:3)</PresentationFormat>
  <Paragraphs>167</Paragraphs>
  <Slides>22</Slides>
  <Notes>19</Notes>
  <HiddenSlides>0</HiddenSlides>
  <MMClips>0</MMClips>
  <ScaleCrop>false</ScaleCrop>
  <HeadingPairs>
    <vt:vector size="4" baseType="variant">
      <vt:variant>
        <vt:lpstr>佈景主題</vt:lpstr>
      </vt:variant>
      <vt:variant>
        <vt:i4>17</vt:i4>
      </vt:variant>
      <vt:variant>
        <vt:lpstr>投影片標題</vt:lpstr>
      </vt:variant>
      <vt:variant>
        <vt:i4>22</vt:i4>
      </vt:variant>
    </vt:vector>
  </HeadingPairs>
  <TitlesOfParts>
    <vt:vector size="39" baseType="lpstr">
      <vt:lpstr>題名1</vt:lpstr>
      <vt:lpstr>題名2</vt:lpstr>
      <vt:lpstr>題名3</vt:lpstr>
      <vt:lpstr>題名4</vt:lpstr>
      <vt:lpstr>題名5</vt:lpstr>
      <vt:lpstr>題名6</vt:lpstr>
      <vt:lpstr>題名7</vt:lpstr>
      <vt:lpstr>題名8</vt:lpstr>
      <vt:lpstr>題名9</vt:lpstr>
      <vt:lpstr>題名10</vt:lpstr>
      <vt:lpstr>題名11</vt:lpstr>
      <vt:lpstr>題名2_</vt:lpstr>
      <vt:lpstr>Office 佈景主題</vt:lpstr>
      <vt:lpstr>Office 佈景主題</vt:lpstr>
      <vt:lpstr>Office 佈景主題</vt:lpstr>
      <vt:lpstr>Office 佈景主題</vt:lpstr>
      <vt:lpstr>Office 佈景主題</vt:lpstr>
      <vt:lpstr>109年1月11日總統立委選舉 反賄選宣導 簡報  台北地檢署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臺北地檢署 社會勞動執行機構座談會</dc:title>
  <dc:creator>曾信楝</dc:creator>
  <cp:lastModifiedBy>tpc_readmin</cp:lastModifiedBy>
  <cp:revision>46</cp:revision>
  <cp:lastPrinted>2019-09-12T15:08:18Z</cp:lastPrinted>
  <dcterms:created xsi:type="dcterms:W3CDTF">2014-06-05T18:03:53Z</dcterms:created>
  <dcterms:modified xsi:type="dcterms:W3CDTF">2019-09-18T02:13:30Z</dcterms:modified>
</cp:coreProperties>
</file>