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8" r:id="rId2"/>
    <p:sldId id="275" r:id="rId3"/>
    <p:sldId id="274" r:id="rId4"/>
    <p:sldId id="271" r:id="rId5"/>
    <p:sldId id="270" r:id="rId6"/>
    <p:sldId id="276" r:id="rId7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714" autoAdjust="0"/>
  </p:normalViewPr>
  <p:slideViewPr>
    <p:cSldViewPr>
      <p:cViewPr>
        <p:scale>
          <a:sx n="92" d="100"/>
          <a:sy n="92" d="100"/>
        </p:scale>
        <p:origin x="-540" y="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402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8D02D-54A4-4E9E-8735-E30CCE987C6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2BC313C-2EBB-4C46-A3DD-64892EEB7980}">
      <dgm:prSet phldrT="[文字]"/>
      <dgm:spPr/>
      <dgm:t>
        <a:bodyPr/>
        <a:lstStyle/>
        <a:p>
          <a:r>
            <a:rPr lang="zh-TW" altLang="en-US"/>
            <a:t>防被騙</a:t>
          </a:r>
        </a:p>
      </dgm:t>
    </dgm:pt>
    <dgm:pt modelId="{F2DEFDAB-8BF3-4F55-A7FF-AAC93276B1C3}" type="parTrans" cxnId="{3F8832A0-F04D-42E2-A594-BA632F8B5702}">
      <dgm:prSet/>
      <dgm:spPr/>
      <dgm:t>
        <a:bodyPr/>
        <a:lstStyle/>
        <a:p>
          <a:endParaRPr lang="zh-TW" altLang="en-US"/>
        </a:p>
      </dgm:t>
    </dgm:pt>
    <dgm:pt modelId="{4B0DB53B-193C-4218-954F-816CCC350D70}" type="sibTrans" cxnId="{3F8832A0-F04D-42E2-A594-BA632F8B5702}">
      <dgm:prSet/>
      <dgm:spPr/>
      <dgm:t>
        <a:bodyPr/>
        <a:lstStyle/>
        <a:p>
          <a:endParaRPr lang="zh-TW" altLang="en-US"/>
        </a:p>
      </dgm:t>
    </dgm:pt>
    <dgm:pt modelId="{B6F2B610-27C1-4B9F-922E-A355EAB8FE0F}">
      <dgm:prSet phldrT="[文字]"/>
      <dgm:spPr/>
      <dgm:t>
        <a:bodyPr/>
        <a:lstStyle/>
        <a:p>
          <a:r>
            <a:rPr lang="zh-TW" altLang="en-US" dirty="0" smtClean="0"/>
            <a:t>加強客戶審查，減少</a:t>
          </a:r>
          <a:r>
            <a:rPr lang="zh-TW" altLang="en-US" dirty="0"/>
            <a:t>人頭帳戶</a:t>
          </a:r>
        </a:p>
      </dgm:t>
    </dgm:pt>
    <dgm:pt modelId="{16BC5D84-A3A0-4FE3-9216-1F6B14035B07}" type="parTrans" cxnId="{EE51FF47-C6A3-422B-8D25-AA70889E60AC}">
      <dgm:prSet/>
      <dgm:spPr/>
      <dgm:t>
        <a:bodyPr/>
        <a:lstStyle/>
        <a:p>
          <a:endParaRPr lang="zh-TW" altLang="en-US"/>
        </a:p>
      </dgm:t>
    </dgm:pt>
    <dgm:pt modelId="{3DC39E11-15DD-426C-B837-B0157E621924}" type="sibTrans" cxnId="{EE51FF47-C6A3-422B-8D25-AA70889E60AC}">
      <dgm:prSet/>
      <dgm:spPr/>
      <dgm:t>
        <a:bodyPr/>
        <a:lstStyle/>
        <a:p>
          <a:endParaRPr lang="zh-TW" altLang="en-US"/>
        </a:p>
      </dgm:t>
    </dgm:pt>
    <dgm:pt modelId="{93376B39-D293-483F-893E-DE53E47E0C04}">
      <dgm:prSet phldrT="[文字]"/>
      <dgm:spPr/>
      <dgm:t>
        <a:bodyPr/>
        <a:lstStyle/>
        <a:p>
          <a:endParaRPr lang="zh-TW" altLang="en-US" dirty="0"/>
        </a:p>
      </dgm:t>
    </dgm:pt>
    <dgm:pt modelId="{E54A079B-0292-42D6-8A93-0EA5E6B3A3B3}" type="parTrans" cxnId="{10C2571C-4763-46DC-96B6-A327110DF18E}">
      <dgm:prSet/>
      <dgm:spPr/>
      <dgm:t>
        <a:bodyPr/>
        <a:lstStyle/>
        <a:p>
          <a:endParaRPr lang="zh-TW" altLang="en-US"/>
        </a:p>
      </dgm:t>
    </dgm:pt>
    <dgm:pt modelId="{0F0BB13E-EFC6-47B8-82EB-1C4C67B6EDC2}" type="sibTrans" cxnId="{10C2571C-4763-46DC-96B6-A327110DF18E}">
      <dgm:prSet/>
      <dgm:spPr/>
      <dgm:t>
        <a:bodyPr/>
        <a:lstStyle/>
        <a:p>
          <a:endParaRPr lang="zh-TW" altLang="en-US"/>
        </a:p>
      </dgm:t>
    </dgm:pt>
    <dgm:pt modelId="{FE112FE0-00CE-47E5-B18C-F699ECB0A23F}">
      <dgm:prSet phldrT="[文字]"/>
      <dgm:spPr/>
      <dgm:t>
        <a:bodyPr/>
        <a:lstStyle/>
        <a:p>
          <a:r>
            <a:rPr lang="zh-TW" altLang="en-US"/>
            <a:t>追贓錢</a:t>
          </a:r>
        </a:p>
      </dgm:t>
    </dgm:pt>
    <dgm:pt modelId="{E0A9B0D7-1C2D-42FD-8FFF-763AB6E9908A}" type="parTrans" cxnId="{261D27C5-B088-443F-8072-BD06309DED79}">
      <dgm:prSet/>
      <dgm:spPr/>
      <dgm:t>
        <a:bodyPr/>
        <a:lstStyle/>
        <a:p>
          <a:endParaRPr lang="zh-TW" altLang="en-US"/>
        </a:p>
      </dgm:t>
    </dgm:pt>
    <dgm:pt modelId="{15BB617F-C6B0-4353-8ED2-EB366360FB99}" type="sibTrans" cxnId="{261D27C5-B088-443F-8072-BD06309DED79}">
      <dgm:prSet/>
      <dgm:spPr/>
      <dgm:t>
        <a:bodyPr/>
        <a:lstStyle/>
        <a:p>
          <a:endParaRPr lang="zh-TW" altLang="en-US"/>
        </a:p>
      </dgm:t>
    </dgm:pt>
    <dgm:pt modelId="{78CEA50D-2404-44DC-B3BE-6BDB4BE2E8B4}">
      <dgm:prSet phldrT="[文字]"/>
      <dgm:spPr/>
      <dgm:t>
        <a:bodyPr/>
        <a:lstStyle/>
        <a:p>
          <a:r>
            <a:rPr lang="zh-TW" altLang="en-US"/>
            <a:t>金流透明化</a:t>
          </a:r>
        </a:p>
      </dgm:t>
    </dgm:pt>
    <dgm:pt modelId="{4DFD74BC-9DAB-48A3-B750-87F8429D965A}" type="parTrans" cxnId="{0B43B789-57C3-4E5F-A1FB-E9DB62C7FFB7}">
      <dgm:prSet/>
      <dgm:spPr/>
      <dgm:t>
        <a:bodyPr/>
        <a:lstStyle/>
        <a:p>
          <a:endParaRPr lang="zh-TW" altLang="en-US"/>
        </a:p>
      </dgm:t>
    </dgm:pt>
    <dgm:pt modelId="{17A6CB3C-7544-4D2B-B4A4-E99284569291}" type="sibTrans" cxnId="{0B43B789-57C3-4E5F-A1FB-E9DB62C7FFB7}">
      <dgm:prSet/>
      <dgm:spPr/>
      <dgm:t>
        <a:bodyPr/>
        <a:lstStyle/>
        <a:p>
          <a:endParaRPr lang="zh-TW" altLang="en-US"/>
        </a:p>
      </dgm:t>
    </dgm:pt>
    <dgm:pt modelId="{1DC5DFEE-620F-4884-A486-FE36D6B2359D}">
      <dgm:prSet phldrT="[文字]"/>
      <dgm:spPr/>
      <dgm:t>
        <a:bodyPr/>
        <a:lstStyle/>
        <a:p>
          <a:r>
            <a:rPr lang="zh-TW" altLang="en-US"/>
            <a:t>人頭財產也可沒收</a:t>
          </a:r>
        </a:p>
      </dgm:t>
    </dgm:pt>
    <dgm:pt modelId="{DEC59F3D-CAAC-4CA7-8033-8C77FC9C72E0}" type="parTrans" cxnId="{D6A302C8-D7CC-4CBF-B30B-6986B6676648}">
      <dgm:prSet/>
      <dgm:spPr/>
      <dgm:t>
        <a:bodyPr/>
        <a:lstStyle/>
        <a:p>
          <a:endParaRPr lang="zh-TW" altLang="en-US"/>
        </a:p>
      </dgm:t>
    </dgm:pt>
    <dgm:pt modelId="{F3BBFA91-5A01-49E9-8BFB-CD83AE04BA52}" type="sibTrans" cxnId="{D6A302C8-D7CC-4CBF-B30B-6986B6676648}">
      <dgm:prSet/>
      <dgm:spPr/>
      <dgm:t>
        <a:bodyPr/>
        <a:lstStyle/>
        <a:p>
          <a:endParaRPr lang="zh-TW" altLang="en-US"/>
        </a:p>
      </dgm:t>
    </dgm:pt>
    <dgm:pt modelId="{E7881E68-7673-44DF-B731-077A3A22DAD2}" type="pres">
      <dgm:prSet presAssocID="{F868D02D-54A4-4E9E-8735-E30CCE987C6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87DF2A5-A1C6-4278-BA6F-22894826F869}" type="pres">
      <dgm:prSet presAssocID="{32BC313C-2EBB-4C46-A3DD-64892EEB7980}" presName="linNode" presStyleCnt="0"/>
      <dgm:spPr/>
    </dgm:pt>
    <dgm:pt modelId="{43149DEA-5A2B-48F9-B60C-08D07AD9242A}" type="pres">
      <dgm:prSet presAssocID="{32BC313C-2EBB-4C46-A3DD-64892EEB798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9BE16A-97FD-4796-B306-9081F6F5E37D}" type="pres">
      <dgm:prSet presAssocID="{32BC313C-2EBB-4C46-A3DD-64892EEB798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286266-DA05-4770-B094-BBA27930F773}" type="pres">
      <dgm:prSet presAssocID="{4B0DB53B-193C-4218-954F-816CCC350D70}" presName="spacing" presStyleCnt="0"/>
      <dgm:spPr/>
    </dgm:pt>
    <dgm:pt modelId="{12A679CE-EF86-4674-A3EC-F655B9B7E1CE}" type="pres">
      <dgm:prSet presAssocID="{FE112FE0-00CE-47E5-B18C-F699ECB0A23F}" presName="linNode" presStyleCnt="0"/>
      <dgm:spPr/>
    </dgm:pt>
    <dgm:pt modelId="{630EC531-3582-4D74-8D9D-7D7FA8A6EB74}" type="pres">
      <dgm:prSet presAssocID="{FE112FE0-00CE-47E5-B18C-F699ECB0A23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FF5FC0-71EF-45C5-A2C6-1A1D07E188CD}" type="pres">
      <dgm:prSet presAssocID="{FE112FE0-00CE-47E5-B18C-F699ECB0A23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E51FF47-C6A3-422B-8D25-AA70889E60AC}" srcId="{32BC313C-2EBB-4C46-A3DD-64892EEB7980}" destId="{B6F2B610-27C1-4B9F-922E-A355EAB8FE0F}" srcOrd="0" destOrd="0" parTransId="{16BC5D84-A3A0-4FE3-9216-1F6B14035B07}" sibTransId="{3DC39E11-15DD-426C-B837-B0157E621924}"/>
    <dgm:cxn modelId="{4391AD0A-FFCC-4296-A21D-1AAA97A3DC79}" type="presOf" srcId="{B6F2B610-27C1-4B9F-922E-A355EAB8FE0F}" destId="{ED9BE16A-97FD-4796-B306-9081F6F5E37D}" srcOrd="0" destOrd="0" presId="urn:microsoft.com/office/officeart/2005/8/layout/vList6"/>
    <dgm:cxn modelId="{3D189690-7BBE-488B-A8C7-B7E4EE624127}" type="presOf" srcId="{F868D02D-54A4-4E9E-8735-E30CCE987C69}" destId="{E7881E68-7673-44DF-B731-077A3A22DAD2}" srcOrd="0" destOrd="0" presId="urn:microsoft.com/office/officeart/2005/8/layout/vList6"/>
    <dgm:cxn modelId="{38F1FAA8-20D1-4052-AB25-E7F2F9CDECE6}" type="presOf" srcId="{FE112FE0-00CE-47E5-B18C-F699ECB0A23F}" destId="{630EC531-3582-4D74-8D9D-7D7FA8A6EB74}" srcOrd="0" destOrd="0" presId="urn:microsoft.com/office/officeart/2005/8/layout/vList6"/>
    <dgm:cxn modelId="{3F8832A0-F04D-42E2-A594-BA632F8B5702}" srcId="{F868D02D-54A4-4E9E-8735-E30CCE987C69}" destId="{32BC313C-2EBB-4C46-A3DD-64892EEB7980}" srcOrd="0" destOrd="0" parTransId="{F2DEFDAB-8BF3-4F55-A7FF-AAC93276B1C3}" sibTransId="{4B0DB53B-193C-4218-954F-816CCC350D70}"/>
    <dgm:cxn modelId="{261D27C5-B088-443F-8072-BD06309DED79}" srcId="{F868D02D-54A4-4E9E-8735-E30CCE987C69}" destId="{FE112FE0-00CE-47E5-B18C-F699ECB0A23F}" srcOrd="1" destOrd="0" parTransId="{E0A9B0D7-1C2D-42FD-8FFF-763AB6E9908A}" sibTransId="{15BB617F-C6B0-4353-8ED2-EB366360FB99}"/>
    <dgm:cxn modelId="{4BBF8C30-811A-438C-AB63-947B087121D7}" type="presOf" srcId="{32BC313C-2EBB-4C46-A3DD-64892EEB7980}" destId="{43149DEA-5A2B-48F9-B60C-08D07AD9242A}" srcOrd="0" destOrd="0" presId="urn:microsoft.com/office/officeart/2005/8/layout/vList6"/>
    <dgm:cxn modelId="{009B4236-965B-46FC-A0BC-92DF44D82D72}" type="presOf" srcId="{78CEA50D-2404-44DC-B3BE-6BDB4BE2E8B4}" destId="{BAFF5FC0-71EF-45C5-A2C6-1A1D07E188CD}" srcOrd="0" destOrd="0" presId="urn:microsoft.com/office/officeart/2005/8/layout/vList6"/>
    <dgm:cxn modelId="{005D2927-111D-4F37-90E8-ECBAA838F4D6}" type="presOf" srcId="{93376B39-D293-483F-893E-DE53E47E0C04}" destId="{ED9BE16A-97FD-4796-B306-9081F6F5E37D}" srcOrd="0" destOrd="1" presId="urn:microsoft.com/office/officeart/2005/8/layout/vList6"/>
    <dgm:cxn modelId="{10C2571C-4763-46DC-96B6-A327110DF18E}" srcId="{32BC313C-2EBB-4C46-A3DD-64892EEB7980}" destId="{93376B39-D293-483F-893E-DE53E47E0C04}" srcOrd="1" destOrd="0" parTransId="{E54A079B-0292-42D6-8A93-0EA5E6B3A3B3}" sibTransId="{0F0BB13E-EFC6-47B8-82EB-1C4C67B6EDC2}"/>
    <dgm:cxn modelId="{B64D920C-FD6E-4895-9B95-AE5183185897}" type="presOf" srcId="{1DC5DFEE-620F-4884-A486-FE36D6B2359D}" destId="{BAFF5FC0-71EF-45C5-A2C6-1A1D07E188CD}" srcOrd="0" destOrd="1" presId="urn:microsoft.com/office/officeart/2005/8/layout/vList6"/>
    <dgm:cxn modelId="{0B43B789-57C3-4E5F-A1FB-E9DB62C7FFB7}" srcId="{FE112FE0-00CE-47E5-B18C-F699ECB0A23F}" destId="{78CEA50D-2404-44DC-B3BE-6BDB4BE2E8B4}" srcOrd="0" destOrd="0" parTransId="{4DFD74BC-9DAB-48A3-B750-87F8429D965A}" sibTransId="{17A6CB3C-7544-4D2B-B4A4-E99284569291}"/>
    <dgm:cxn modelId="{D6A302C8-D7CC-4CBF-B30B-6986B6676648}" srcId="{FE112FE0-00CE-47E5-B18C-F699ECB0A23F}" destId="{1DC5DFEE-620F-4884-A486-FE36D6B2359D}" srcOrd="1" destOrd="0" parTransId="{DEC59F3D-CAAC-4CA7-8033-8C77FC9C72E0}" sibTransId="{F3BBFA91-5A01-49E9-8BFB-CD83AE04BA52}"/>
    <dgm:cxn modelId="{596BE2DC-8F1A-4E6A-9FA4-9D75E5435A50}" type="presParOf" srcId="{E7881E68-7673-44DF-B731-077A3A22DAD2}" destId="{987DF2A5-A1C6-4278-BA6F-22894826F869}" srcOrd="0" destOrd="0" presId="urn:microsoft.com/office/officeart/2005/8/layout/vList6"/>
    <dgm:cxn modelId="{F5AC24E4-30F3-43D9-AE5F-D268F8D4D3A3}" type="presParOf" srcId="{987DF2A5-A1C6-4278-BA6F-22894826F869}" destId="{43149DEA-5A2B-48F9-B60C-08D07AD9242A}" srcOrd="0" destOrd="0" presId="urn:microsoft.com/office/officeart/2005/8/layout/vList6"/>
    <dgm:cxn modelId="{5978C9A5-A61E-47B8-8A52-CE9462A54AC8}" type="presParOf" srcId="{987DF2A5-A1C6-4278-BA6F-22894826F869}" destId="{ED9BE16A-97FD-4796-B306-9081F6F5E37D}" srcOrd="1" destOrd="0" presId="urn:microsoft.com/office/officeart/2005/8/layout/vList6"/>
    <dgm:cxn modelId="{69BEDB4F-5136-4374-834E-77B03898F6B4}" type="presParOf" srcId="{E7881E68-7673-44DF-B731-077A3A22DAD2}" destId="{11286266-DA05-4770-B094-BBA27930F773}" srcOrd="1" destOrd="0" presId="urn:microsoft.com/office/officeart/2005/8/layout/vList6"/>
    <dgm:cxn modelId="{6C2CA3EF-4550-49C4-AF93-00A2D57031D0}" type="presParOf" srcId="{E7881E68-7673-44DF-B731-077A3A22DAD2}" destId="{12A679CE-EF86-4674-A3EC-F655B9B7E1CE}" srcOrd="2" destOrd="0" presId="urn:microsoft.com/office/officeart/2005/8/layout/vList6"/>
    <dgm:cxn modelId="{3F005FC0-CA5B-4C1F-A099-37DA49CC8B4C}" type="presParOf" srcId="{12A679CE-EF86-4674-A3EC-F655B9B7E1CE}" destId="{630EC531-3582-4D74-8D9D-7D7FA8A6EB74}" srcOrd="0" destOrd="0" presId="urn:microsoft.com/office/officeart/2005/8/layout/vList6"/>
    <dgm:cxn modelId="{ECD627D3-8C08-4E7E-AEF3-565F219F6D45}" type="presParOf" srcId="{12A679CE-EF86-4674-A3EC-F655B9B7E1CE}" destId="{BAFF5FC0-71EF-45C5-A2C6-1A1D07E188C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BE16A-97FD-4796-B306-9081F6F5E37D}">
      <dsp:nvSpPr>
        <dsp:cNvPr id="0" name=""/>
        <dsp:cNvSpPr/>
      </dsp:nvSpPr>
      <dsp:spPr>
        <a:xfrm>
          <a:off x="1904556" y="375"/>
          <a:ext cx="2856834" cy="14646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加強客戶審查，減少</a:t>
          </a:r>
          <a:r>
            <a:rPr lang="zh-TW" altLang="en-US" sz="1800" kern="1200" dirty="0"/>
            <a:t>人頭帳戶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kern="1200" dirty="0"/>
        </a:p>
      </dsp:txBody>
      <dsp:txXfrm>
        <a:off x="1904556" y="183460"/>
        <a:ext cx="2307580" cy="1098508"/>
      </dsp:txXfrm>
    </dsp:sp>
    <dsp:sp modelId="{43149DEA-5A2B-48F9-B60C-08D07AD9242A}">
      <dsp:nvSpPr>
        <dsp:cNvPr id="0" name=""/>
        <dsp:cNvSpPr/>
      </dsp:nvSpPr>
      <dsp:spPr>
        <a:xfrm>
          <a:off x="0" y="375"/>
          <a:ext cx="1904556" cy="1464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/>
            <a:t>防被騙</a:t>
          </a:r>
        </a:p>
      </dsp:txBody>
      <dsp:txXfrm>
        <a:off x="71500" y="71875"/>
        <a:ext cx="1761556" cy="1321678"/>
      </dsp:txXfrm>
    </dsp:sp>
    <dsp:sp modelId="{BAFF5FC0-71EF-45C5-A2C6-1A1D07E188CD}">
      <dsp:nvSpPr>
        <dsp:cNvPr id="0" name=""/>
        <dsp:cNvSpPr/>
      </dsp:nvSpPr>
      <dsp:spPr>
        <a:xfrm>
          <a:off x="1904556" y="1611521"/>
          <a:ext cx="2856834" cy="14646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金流透明化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人頭財產也可沒收</a:t>
          </a:r>
        </a:p>
      </dsp:txBody>
      <dsp:txXfrm>
        <a:off x="1904556" y="1794606"/>
        <a:ext cx="2307580" cy="1098508"/>
      </dsp:txXfrm>
    </dsp:sp>
    <dsp:sp modelId="{630EC531-3582-4D74-8D9D-7D7FA8A6EB74}">
      <dsp:nvSpPr>
        <dsp:cNvPr id="0" name=""/>
        <dsp:cNvSpPr/>
      </dsp:nvSpPr>
      <dsp:spPr>
        <a:xfrm>
          <a:off x="0" y="1611521"/>
          <a:ext cx="1904556" cy="1464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/>
            <a:t>追贓錢</a:t>
          </a:r>
        </a:p>
      </dsp:txBody>
      <dsp:txXfrm>
        <a:off x="71500" y="1683021"/>
        <a:ext cx="1761556" cy="1321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98599213-FC91-4CDD-9E5F-9E68593AC9EC}" type="datetime1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D54E8C0A-3AED-4DF3-B564-08E936E52B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559703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5A0EAD88-00D6-44EC-B5ED-45DA5AA94AA3}" type="datetime1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6"/>
            <a:ext cx="5438140" cy="4467701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4856AF00-4C96-4D8B-9D5E-EFB97FFAB0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435261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430EA54-71CC-41BB-B577-4E32486BA519}" type="datetime1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55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906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FE50321-1BCF-47E9-AD61-0CDF3AC9BB5F}" type="datetime1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95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>
          <a:xfrm>
            <a:off x="8572500" y="6525344"/>
            <a:ext cx="571500" cy="2286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835015D-4B38-4A7F-B9AD-B62FDA3F39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8577745" y="6525344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0835015D-4B38-4A7F-B9AD-B62FDA3F39B1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8545844" y="6525344"/>
            <a:ext cx="571500" cy="2286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835015D-4B38-4A7F-B9AD-B62FDA3F39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8554779" y="6525344"/>
            <a:ext cx="571500" cy="228600"/>
          </a:xfrm>
        </p:spPr>
        <p:txBody>
          <a:bodyPr rtlCol="0"/>
          <a:lstStyle/>
          <a:p>
            <a:fld id="{0835015D-4B38-4A7F-B9AD-B62FDA3F39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8572500" y="6525344"/>
            <a:ext cx="571500" cy="228600"/>
          </a:xfrm>
        </p:spPr>
        <p:txBody>
          <a:bodyPr rtlCol="0"/>
          <a:lstStyle/>
          <a:p>
            <a:fld id="{0835015D-4B38-4A7F-B9AD-B62FDA3F39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835015D-4B38-4A7F-B9AD-B62FDA3F39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835015D-4B38-4A7F-B9AD-B62FDA3F39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835015D-4B38-4A7F-B9AD-B62FDA3F39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>
          <a:xfrm>
            <a:off x="8572500" y="6525344"/>
            <a:ext cx="571500" cy="228600"/>
          </a:xfrm>
        </p:spPr>
        <p:txBody>
          <a:bodyPr rtlCol="0"/>
          <a:lstStyle/>
          <a:p>
            <a:fld id="{0835015D-4B38-4A7F-B9AD-B62FDA3F39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>
          <a:xfrm>
            <a:off x="8572500" y="6525344"/>
            <a:ext cx="571500" cy="228600"/>
          </a:xfrm>
        </p:spPr>
        <p:txBody>
          <a:bodyPr rtlCol="0"/>
          <a:lstStyle/>
          <a:p>
            <a:fld id="{0835015D-4B38-4A7F-B9AD-B62FDA3F39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>
          <a:xfrm>
            <a:off x="8572500" y="6525344"/>
            <a:ext cx="571500" cy="2286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835015D-4B38-4A7F-B9AD-B62FDA3F39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>
          <a:xfrm>
            <a:off x="8572500" y="6525344"/>
            <a:ext cx="571500" cy="2286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835015D-4B38-4A7F-B9AD-B62FDA3F39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85223" y="6525344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835015D-4B38-4A7F-B9AD-B62FDA3F39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b="1" dirty="0" smtClean="0"/>
              <a:t>洗錢防制Ｑ＆Ａ？</a:t>
            </a:r>
            <a:endParaRPr lang="zh-TW" altLang="en-US" sz="66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法務部檢察司</a:t>
            </a:r>
            <a:endParaRPr lang="en-US" altLang="zh-TW" dirty="0" smtClean="0"/>
          </a:p>
          <a:p>
            <a:r>
              <a:rPr lang="en-US" altLang="zh-TW" dirty="0" smtClean="0"/>
              <a:t>106.01.03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44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什麼是洗錢？</a:t>
            </a:r>
            <a:endParaRPr lang="zh-TW" altLang="en-US" sz="54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015D-4B38-4A7F-B9AD-B62FDA3F39B1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971600" y="170080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把黑錢漂白就是洗錢。</a:t>
            </a:r>
            <a:endParaRPr lang="zh-TW" altLang="en-US" sz="4000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08694"/>
            <a:ext cx="5112568" cy="33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6396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/>
              <a:t>為什麼需要洗錢</a:t>
            </a:r>
            <a:r>
              <a:rPr lang="zh-TW" altLang="en-US" sz="4400" b="1" dirty="0"/>
              <a:t>防</a:t>
            </a:r>
            <a:r>
              <a:rPr lang="zh-TW" altLang="en-US" sz="4400" b="1" dirty="0" smtClean="0"/>
              <a:t>制？</a:t>
            </a:r>
            <a:endParaRPr lang="zh-TW" altLang="en-US" sz="4400" b="1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015D-4B38-4A7F-B9AD-B62FDA3F39B1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55576" y="172327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/>
              <a:t>洗錢防制＝錢的遊戲規則</a:t>
            </a:r>
            <a:endParaRPr lang="zh-TW" altLang="en-US" sz="36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98507"/>
            <a:ext cx="2687960" cy="1789173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71600" y="277983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符合遊戲規則              參與</a:t>
            </a:r>
            <a:r>
              <a:rPr lang="zh-TW" altLang="en-US" sz="3200" dirty="0"/>
              <a:t>國際競爭</a:t>
            </a:r>
          </a:p>
        </p:txBody>
      </p:sp>
      <p:sp>
        <p:nvSpPr>
          <p:cNvPr id="14" name="燕尾形向右箭號 13"/>
          <p:cNvSpPr/>
          <p:nvPr/>
        </p:nvSpPr>
        <p:spPr>
          <a:xfrm>
            <a:off x="3625894" y="2679358"/>
            <a:ext cx="2016224" cy="6953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3200" dirty="0" smtClean="0"/>
              <a:t>                 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907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我國洗錢的現況為何？</a:t>
            </a:r>
            <a:endParaRPr lang="zh-TW" altLang="en-US" sz="5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015D-4B38-4A7F-B9AD-B62FDA3F39B1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45"/>
          <a:stretch/>
        </p:blipFill>
        <p:spPr>
          <a:xfrm>
            <a:off x="827584" y="1772816"/>
            <a:ext cx="1918871" cy="1440160"/>
          </a:xfrm>
          <a:prstGeom prst="rect">
            <a:avLst/>
          </a:prstGeom>
        </p:spPr>
      </p:pic>
      <p:sp>
        <p:nvSpPr>
          <p:cNvPr id="12" name="日期版面配置區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031979" y="3339151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亞洲四小龍中排名最後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2" t="38843" r="33032" b="9339"/>
          <a:stretch/>
        </p:blipFill>
        <p:spPr>
          <a:xfrm>
            <a:off x="3134672" y="2276694"/>
            <a:ext cx="2782772" cy="3283535"/>
          </a:xfrm>
          <a:prstGeom prst="rect">
            <a:avLst/>
          </a:prstGeom>
        </p:spPr>
      </p:pic>
      <p:sp>
        <p:nvSpPr>
          <p:cNvPr id="18" name="橢圓 17"/>
          <p:cNvSpPr/>
          <p:nvPr/>
        </p:nvSpPr>
        <p:spPr>
          <a:xfrm>
            <a:off x="4622223" y="3674283"/>
            <a:ext cx="628650" cy="39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19" name="直線接點 18"/>
          <p:cNvCxnSpPr/>
          <p:nvPr/>
        </p:nvCxnSpPr>
        <p:spPr>
          <a:xfrm flipV="1">
            <a:off x="5508104" y="3480955"/>
            <a:ext cx="523875" cy="857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3122971" y="4968813"/>
            <a:ext cx="1200150" cy="600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5508104" y="2709430"/>
            <a:ext cx="523875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3743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/>
              <a:t>洗錢跟我有什麼關係？</a:t>
            </a:r>
            <a:endParaRPr lang="zh-TW" altLang="en-US" sz="4800" b="1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17238" y="1700808"/>
            <a:ext cx="3717036" cy="82391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現　　況</a:t>
            </a:r>
            <a:endParaRPr lang="zh-TW" altLang="en-US" sz="4000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9942">
            <a:off x="4573327" y="4106579"/>
            <a:ext cx="2635518" cy="1065178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420555" y="1920059"/>
            <a:ext cx="4047306" cy="59570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zh-TW" altLang="en-US" sz="4000" dirty="0" smtClean="0"/>
              <a:t>打入加強追蹤名單後</a:t>
            </a:r>
            <a:endParaRPr lang="zh-TW" altLang="en-US" sz="4000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20" y="3140968"/>
            <a:ext cx="1944216" cy="2430270"/>
          </a:xfr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015D-4B38-4A7F-B9AD-B62FDA3F39B1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431520" y="264238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跨國匯款</a:t>
            </a:r>
            <a:r>
              <a:rPr lang="en-US" altLang="zh-TW" b="1" dirty="0">
                <a:solidFill>
                  <a:srgbClr val="0070C0"/>
                </a:solidFill>
              </a:rPr>
              <a:t>3</a:t>
            </a:r>
            <a:r>
              <a:rPr lang="zh-TW" altLang="en-US" b="1" dirty="0">
                <a:solidFill>
                  <a:srgbClr val="0070C0"/>
                </a:solidFill>
              </a:rPr>
              <a:t>至</a:t>
            </a:r>
            <a:r>
              <a:rPr lang="en-US" altLang="zh-TW" b="1" dirty="0">
                <a:solidFill>
                  <a:srgbClr val="0070C0"/>
                </a:solidFill>
              </a:rPr>
              <a:t>5</a:t>
            </a:r>
            <a:r>
              <a:rPr lang="zh-TW" altLang="en-US" b="1" dirty="0">
                <a:solidFill>
                  <a:srgbClr val="0070C0"/>
                </a:solidFill>
              </a:rPr>
              <a:t>天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220072" y="25420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跨國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匯款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個月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46" y="5373216"/>
            <a:ext cx="422986" cy="79620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20" y="3003701"/>
            <a:ext cx="2886923" cy="1551721"/>
          </a:xfrm>
          <a:prstGeom prst="rect">
            <a:avLst/>
          </a:prstGeom>
        </p:spPr>
      </p:pic>
      <p:sp>
        <p:nvSpPr>
          <p:cNvPr id="14" name="日期版面配置區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頁尾版面配置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0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我被騙了，洗錢跟我有關係嗎？</a:t>
            </a:r>
            <a:endParaRPr lang="zh-TW" altLang="en-US" sz="4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015D-4B38-4A7F-B9AD-B62FDA3F39B1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781954" cy="4229100"/>
          </a:xfr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659668074"/>
              </p:ext>
            </p:extLst>
          </p:nvPr>
        </p:nvGraphicFramePr>
        <p:xfrm>
          <a:off x="3635896" y="2062162"/>
          <a:ext cx="4761391" cy="307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3600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3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582</TotalTime>
  <Words>116</Words>
  <Application>Microsoft Office PowerPoint</Application>
  <PresentationFormat>如螢幕大小 (4:3)</PresentationFormat>
  <Paragraphs>29</Paragraphs>
  <Slides>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大自然插畫 16X9</vt:lpstr>
      <vt:lpstr>洗錢防制Ｑ＆Ａ？</vt:lpstr>
      <vt:lpstr>什麼是洗錢？</vt:lpstr>
      <vt:lpstr>為什麼需要洗錢防制？</vt:lpstr>
      <vt:lpstr>我國洗錢的現況為何？</vt:lpstr>
      <vt:lpstr>洗錢跟我有什麼關係？</vt:lpstr>
      <vt:lpstr>我被騙了，洗錢跟我有關係嗎？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基準法第18條：三級機關首長</dc:title>
  <dc:creator>組編人力處第五科黃靜怡</dc:creator>
  <cp:lastModifiedBy>MOJ</cp:lastModifiedBy>
  <cp:revision>58</cp:revision>
  <cp:lastPrinted>2017-01-03T07:09:07Z</cp:lastPrinted>
  <dcterms:created xsi:type="dcterms:W3CDTF">2016-12-13T11:46:29Z</dcterms:created>
  <dcterms:modified xsi:type="dcterms:W3CDTF">2017-01-03T08:02:06Z</dcterms:modified>
</cp:coreProperties>
</file>