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9"/>
  </p:handoutMasterIdLst>
  <p:sldIdLst>
    <p:sldId id="256" r:id="rId2"/>
    <p:sldId id="261" r:id="rId3"/>
    <p:sldId id="257" r:id="rId4"/>
    <p:sldId id="264" r:id="rId5"/>
    <p:sldId id="258" r:id="rId6"/>
    <p:sldId id="263" r:id="rId7"/>
    <p:sldId id="260" r:id="rId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000" b="1" baseline="0" dirty="0" smtClean="0">
              <a:ea typeface="Verdana" panose="020B0604030504040204" pitchFamily="34" charset="0"/>
            </a:rPr>
            <a:t>1</a:t>
          </a:r>
          <a:r>
            <a:rPr lang="zh-CN" altLang="en-US" sz="2000" b="1" baseline="0" dirty="0" smtClean="0">
              <a:ea typeface="宋体" charset="-122"/>
            </a:rPr>
            <a:t>、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A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錢、洗錢抓得到、罰得到</a:t>
          </a:r>
          <a:endParaRPr lang="en-US" altLang="zh-TW" sz="2000" b="1" baseline="0" dirty="0" smtClean="0">
            <a:ea typeface="微軟正黑體" panose="020B0604030504040204" pitchFamily="34" charset="-120"/>
          </a:endParaRPr>
        </a:p>
        <a:p>
          <a:r>
            <a:rPr lang="en-US" altLang="zh-TW" sz="2000" b="1" baseline="0" dirty="0" smtClean="0">
              <a:ea typeface="微軟正黑體" panose="020B0604030504040204" pitchFamily="34" charset="-120"/>
            </a:rPr>
            <a:t>(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第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2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3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4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15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條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)</a:t>
          </a:r>
          <a:endParaRPr lang="zh-CN" altLang="en-US" sz="2000" b="1" baseline="0" dirty="0">
            <a:ea typeface="微軟正黑體" panose="020B0604030504040204" pitchFamily="34" charset="-12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2000" b="1" dirty="0" smtClean="0">
              <a:ea typeface="宋体" charset="-122"/>
            </a:rPr>
            <a:t>2</a:t>
          </a:r>
          <a:r>
            <a:rPr lang="zh-TW" altLang="en-US" sz="2000" b="1" dirty="0" smtClean="0">
              <a:ea typeface="宋体" charset="-122"/>
            </a:rPr>
            <a:t>、擴大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沒收追贓錢</a:t>
          </a:r>
          <a:endParaRPr lang="en-US" altLang="zh-TW" sz="2000" b="1" baseline="0" dirty="0" smtClean="0">
            <a:ea typeface="微軟正黑體" panose="020B0604030504040204" pitchFamily="34" charset="-120"/>
          </a:endParaRPr>
        </a:p>
        <a:p>
          <a:r>
            <a:rPr lang="en-US" altLang="zh-CN" sz="2000" b="1" baseline="0" dirty="0" smtClean="0">
              <a:ea typeface="微軟正黑體" panose="020B0604030504040204" pitchFamily="34" charset="-120"/>
            </a:rPr>
            <a:t>(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第</a:t>
          </a:r>
          <a:r>
            <a:rPr lang="en-US" altLang="zh-TW" sz="2000" b="1" baseline="0" dirty="0" smtClean="0">
              <a:ea typeface="微軟正黑體" panose="020B0604030504040204" pitchFamily="34" charset="-120"/>
            </a:rPr>
            <a:t>18</a:t>
          </a:r>
          <a:r>
            <a:rPr lang="zh-TW" altLang="en-US" sz="2000" b="1" baseline="0" dirty="0" smtClean="0">
              <a:ea typeface="微軟正黑體" panose="020B0604030504040204" pitchFamily="34" charset="-120"/>
            </a:rPr>
            <a:t>條</a:t>
          </a:r>
          <a:r>
            <a:rPr lang="en-US" altLang="zh-CN" sz="2000" b="1" baseline="0" dirty="0" smtClean="0">
              <a:ea typeface="微軟正黑體" panose="020B0604030504040204" pitchFamily="34" charset="-120"/>
            </a:rPr>
            <a:t>)</a:t>
          </a:r>
          <a:endParaRPr lang="zh-CN" altLang="en-US" sz="2000" b="1" baseline="0" dirty="0" smtClean="0">
            <a:ea typeface="微軟正黑體" panose="020B0604030504040204" pitchFamily="34" charset="-120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2" custLinFactY="-65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2" custLinFactY="-20632" custLinFactNeighborX="-62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D11C51-E7C9-4AA2-8B0C-4B30D6089B13}" type="presOf" srcId="{71A83C61-7B25-48A9-BA77-64DD204C59FE}" destId="{01A8154D-10BC-49AA-8D9E-58EB052E22C5}" srcOrd="0" destOrd="0" presId="urn:microsoft.com/office/officeart/2005/8/layout/vList2"/>
    <dgm:cxn modelId="{8F08B811-9E7C-453F-B972-5D85C93D028D}" type="presOf" srcId="{44A405B3-2B24-4202-AB30-A4C0FB9568D5}" destId="{E5C40BDA-C5EC-4BEE-892C-8CDD37A8E6F8}" srcOrd="0" destOrd="0" presId="urn:microsoft.com/office/officeart/2005/8/layout/vList2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FE661B00-A61C-4273-B370-69EDF64B8C58}" type="presOf" srcId="{8C5C824B-BB8B-4B2C-83F9-CBE6999E3976}" destId="{44CA859F-8504-4787-B1FD-F270975BB039}" srcOrd="0" destOrd="0" presId="urn:microsoft.com/office/officeart/2005/8/layout/vList2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5CBB17AC-691F-48CA-919E-409880C8ABD7}" type="presParOf" srcId="{01A8154D-10BC-49AA-8D9E-58EB052E22C5}" destId="{44CA859F-8504-4787-B1FD-F270975BB039}" srcOrd="0" destOrd="0" presId="urn:microsoft.com/office/officeart/2005/8/layout/vList2"/>
    <dgm:cxn modelId="{98A2DDC3-E4DB-4F83-8E2A-7398D97A6847}" type="presParOf" srcId="{01A8154D-10BC-49AA-8D9E-58EB052E22C5}" destId="{5C01A50C-5284-4318-9C5C-539A54E282FB}" srcOrd="1" destOrd="0" presId="urn:microsoft.com/office/officeart/2005/8/layout/vList2"/>
    <dgm:cxn modelId="{3B5D9779-6578-4628-A831-D2F3D4985792}" type="presParOf" srcId="{01A8154D-10BC-49AA-8D9E-58EB052E22C5}" destId="{E5C40BDA-C5EC-4BEE-892C-8CDD37A8E6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ea typeface="宋体" charset="-122"/>
            </a:rPr>
            <a:t>1</a:t>
          </a:r>
          <a:r>
            <a:rPr lang="zh-CN" altLang="en-US" b="1" dirty="0" smtClean="0">
              <a:ea typeface="宋体" charset="-122"/>
            </a:rPr>
            <a:t>、</a:t>
          </a:r>
          <a:r>
            <a:rPr lang="zh-TW" altLang="en-US" b="1" dirty="0" smtClean="0">
              <a:ea typeface="宋体" charset="-122"/>
            </a:rPr>
            <a:t>將非金融機構納入防制洗錢</a:t>
          </a:r>
          <a:r>
            <a:rPr lang="en-US" altLang="zh-TW" b="1" dirty="0" smtClean="0">
              <a:ea typeface="宋体" charset="-122"/>
            </a:rPr>
            <a:t>(</a:t>
          </a:r>
          <a:r>
            <a:rPr lang="zh-TW" altLang="en-US" b="1" dirty="0" smtClean="0">
              <a:ea typeface="宋体" charset="-122"/>
            </a:rPr>
            <a:t>第</a:t>
          </a:r>
          <a:r>
            <a:rPr lang="en-US" altLang="zh-TW" b="1" dirty="0" smtClean="0">
              <a:ea typeface="宋体" charset="-122"/>
            </a:rPr>
            <a:t>5</a:t>
          </a:r>
          <a:r>
            <a:rPr lang="zh-TW" altLang="en-US" b="1" dirty="0" smtClean="0">
              <a:ea typeface="宋体" charset="-122"/>
            </a:rPr>
            <a:t>條</a:t>
          </a:r>
          <a:r>
            <a:rPr lang="en-US" altLang="zh-TW" b="1" dirty="0" smtClean="0">
              <a:ea typeface="宋体" charset="-122"/>
            </a:rPr>
            <a:t>)</a:t>
          </a:r>
          <a:endParaRPr lang="zh-CN" altLang="en-US" b="1" dirty="0"/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ea typeface="宋体" charset="-122"/>
            </a:rPr>
            <a:t>2</a:t>
          </a:r>
          <a:r>
            <a:rPr lang="zh-CN" altLang="en-US" b="1" dirty="0" smtClean="0">
              <a:ea typeface="宋体" charset="-122"/>
            </a:rPr>
            <a:t>、</a:t>
          </a:r>
          <a:r>
            <a:rPr lang="zh-TW" altLang="en-US" b="1" dirty="0" smtClean="0">
              <a:ea typeface="宋体" charset="-122"/>
            </a:rPr>
            <a:t>全面客戶審查、交易紀錄保存、通報義務</a:t>
          </a:r>
          <a:r>
            <a:rPr lang="en-US" altLang="zh-TW" b="1" dirty="0" smtClean="0">
              <a:ea typeface="宋体" charset="-122"/>
            </a:rPr>
            <a:t>(</a:t>
          </a:r>
          <a:r>
            <a:rPr lang="zh-TW" altLang="en-US" b="1" dirty="0" smtClean="0">
              <a:ea typeface="宋体" charset="-122"/>
            </a:rPr>
            <a:t>第</a:t>
          </a:r>
          <a:r>
            <a:rPr lang="en-US" altLang="zh-TW" b="1" dirty="0" smtClean="0">
              <a:ea typeface="宋体" charset="-122"/>
            </a:rPr>
            <a:t>7-10</a:t>
          </a:r>
          <a:r>
            <a:rPr lang="zh-TW" altLang="en-US" b="1" dirty="0" smtClean="0">
              <a:ea typeface="宋体" charset="-122"/>
            </a:rPr>
            <a:t>條</a:t>
          </a:r>
          <a:r>
            <a:rPr lang="en-US" altLang="zh-TW" b="1" dirty="0" smtClean="0">
              <a:ea typeface="宋体" charset="-122"/>
            </a:rPr>
            <a:t>)</a:t>
          </a:r>
          <a:endParaRPr lang="zh-CN" altLang="en-US" b="1" dirty="0" smtClean="0">
            <a:ea typeface="宋体" charset="-122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CA7D875-638B-4E84-BED1-CAD3A224ACBA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ea typeface="宋体" charset="-122"/>
            </a:rPr>
            <a:t>3</a:t>
          </a:r>
          <a:r>
            <a:rPr lang="zh-CN" altLang="en-US" b="1" dirty="0" smtClean="0">
              <a:ea typeface="宋体" charset="-122"/>
            </a:rPr>
            <a:t>、</a:t>
          </a:r>
          <a:r>
            <a:rPr lang="zh-TW" altLang="en-US" b="1" dirty="0" smtClean="0">
              <a:ea typeface="宋体" charset="-122"/>
            </a:rPr>
            <a:t>審查及於實質受益人且加強政治人物審查</a:t>
          </a:r>
          <a:r>
            <a:rPr lang="en-US" altLang="zh-TW" b="1" dirty="0" smtClean="0">
              <a:ea typeface="宋体" charset="-122"/>
            </a:rPr>
            <a:t>(</a:t>
          </a:r>
          <a:r>
            <a:rPr lang="zh-TW" altLang="en-US" b="1" dirty="0" smtClean="0">
              <a:ea typeface="宋体" charset="-122"/>
            </a:rPr>
            <a:t>第</a:t>
          </a:r>
          <a:r>
            <a:rPr lang="en-US" altLang="zh-TW" b="1" dirty="0" smtClean="0">
              <a:ea typeface="宋体" charset="-122"/>
            </a:rPr>
            <a:t>7-10</a:t>
          </a:r>
          <a:r>
            <a:rPr lang="zh-TW" altLang="en-US" b="1" dirty="0" smtClean="0">
              <a:ea typeface="宋体" charset="-122"/>
            </a:rPr>
            <a:t>條</a:t>
          </a:r>
          <a:r>
            <a:rPr lang="en-US" altLang="zh-TW" b="1" dirty="0" smtClean="0">
              <a:ea typeface="宋体" charset="-122"/>
            </a:rPr>
            <a:t>)</a:t>
          </a:r>
          <a:endParaRPr lang="zh-CN" altLang="en-US" b="1" dirty="0" smtClean="0">
            <a:ea typeface="宋体" charset="-122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60529F46-8930-48C2-8BBE-FF80295C1CFD}">
      <dgm:prSet phldrT="[文本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b="1" dirty="0" smtClean="0">
              <a:ea typeface="宋体" charset="-122"/>
            </a:rPr>
            <a:t>4</a:t>
          </a:r>
          <a:r>
            <a:rPr lang="zh-CN" altLang="en-US" b="1" dirty="0" smtClean="0">
              <a:ea typeface="宋体" charset="-122"/>
            </a:rPr>
            <a:t>、</a:t>
          </a:r>
          <a:r>
            <a:rPr lang="zh-TW" altLang="en-US" b="1" dirty="0" smtClean="0">
              <a:ea typeface="宋体" charset="-122"/>
            </a:rPr>
            <a:t>強化邊境金流管制</a:t>
          </a:r>
          <a:r>
            <a:rPr lang="en-US" altLang="zh-TW" b="1" dirty="0" smtClean="0">
              <a:ea typeface="宋体" charset="-122"/>
            </a:rPr>
            <a:t>(</a:t>
          </a:r>
          <a:r>
            <a:rPr lang="zh-TW" altLang="en-US" b="1" dirty="0" smtClean="0">
              <a:ea typeface="宋体" charset="-122"/>
            </a:rPr>
            <a:t>第</a:t>
          </a:r>
          <a:r>
            <a:rPr lang="en-US" altLang="en-US" b="1" dirty="0" smtClean="0">
              <a:ea typeface="宋体" charset="-122"/>
            </a:rPr>
            <a:t>12</a:t>
          </a:r>
          <a:r>
            <a:rPr lang="zh-TW" altLang="en-US" b="1" dirty="0" smtClean="0">
              <a:ea typeface="宋体" charset="-122"/>
            </a:rPr>
            <a:t>條</a:t>
          </a:r>
          <a:r>
            <a:rPr lang="en-US" altLang="zh-TW" b="1" dirty="0" smtClean="0">
              <a:ea typeface="宋体" charset="-122"/>
            </a:rPr>
            <a:t>)</a:t>
          </a:r>
          <a:endParaRPr lang="zh-CN" altLang="en-US" b="1" dirty="0" smtClean="0">
            <a:ea typeface="宋体" charset="-122"/>
          </a:endParaRPr>
        </a:p>
      </dgm:t>
    </dgm:pt>
    <dgm:pt modelId="{ED849539-BBD0-4FCE-AAA2-AD92AA2FB887}" type="parTrans" cxnId="{F518CB05-CB1B-4D2D-9E7B-62FD2DC7451A}">
      <dgm:prSet/>
      <dgm:spPr/>
      <dgm:t>
        <a:bodyPr/>
        <a:lstStyle/>
        <a:p>
          <a:endParaRPr lang="zh-CN" altLang="en-US"/>
        </a:p>
      </dgm:t>
    </dgm:pt>
    <dgm:pt modelId="{DF104CF0-A021-40D6-9973-B0CAF65DDC67}" type="sibTrans" cxnId="{F518CB05-CB1B-4D2D-9E7B-62FD2DC7451A}">
      <dgm:prSet/>
      <dgm:spPr/>
      <dgm:t>
        <a:bodyPr/>
        <a:lstStyle/>
        <a:p>
          <a:endParaRPr lang="zh-CN" altLang="en-US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4" custLinFactY="-65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4" custLinFactY="-522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71AD7-9302-4B22-9156-B0391518A03F}" type="pres">
      <dgm:prSet presAssocID="{16FD05AB-DA21-4489-97AC-1635AD11DB2E}" presName="spacer" presStyleCnt="0"/>
      <dgm:spPr/>
    </dgm:pt>
    <dgm:pt modelId="{F967505E-B955-4582-986C-E1664E345E8E}" type="pres">
      <dgm:prSet presAssocID="{1CA7D875-638B-4E84-BED1-CAD3A224ACBA}" presName="parentText" presStyleLbl="node1" presStyleIdx="2" presStyleCnt="4" custLinFactY="-378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EA49C5-075E-4984-9303-0C2FC33A30FD}" type="pres">
      <dgm:prSet presAssocID="{0D875054-7B14-4C5D-A581-C3C6B4857889}" presName="spacer" presStyleCnt="0"/>
      <dgm:spPr/>
    </dgm:pt>
    <dgm:pt modelId="{CC007FA8-B32A-47F3-824F-551CD039F42F}" type="pres">
      <dgm:prSet presAssocID="{60529F46-8930-48C2-8BBE-FF80295C1CFD}" presName="parentText" presStyleLbl="node1" presStyleIdx="3" presStyleCnt="4" custLinFactY="-234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4069F36-07D8-4E43-A6EF-685736D0F5F2}" type="presOf" srcId="{44A405B3-2B24-4202-AB30-A4C0FB9568D5}" destId="{E5C40BDA-C5EC-4BEE-892C-8CDD37A8E6F8}" srcOrd="0" destOrd="0" presId="urn:microsoft.com/office/officeart/2005/8/layout/vList2"/>
    <dgm:cxn modelId="{F518CB05-CB1B-4D2D-9E7B-62FD2DC7451A}" srcId="{71A83C61-7B25-48A9-BA77-64DD204C59FE}" destId="{60529F46-8930-48C2-8BBE-FF80295C1CFD}" srcOrd="3" destOrd="0" parTransId="{ED849539-BBD0-4FCE-AAA2-AD92AA2FB887}" sibTransId="{DF104CF0-A021-40D6-9973-B0CAF65DDC67}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808F4156-9FAE-43E4-AA60-1E4B0AB0C991}" type="presOf" srcId="{8C5C824B-BB8B-4B2C-83F9-CBE6999E3976}" destId="{44CA859F-8504-4787-B1FD-F270975BB039}" srcOrd="0" destOrd="0" presId="urn:microsoft.com/office/officeart/2005/8/layout/vList2"/>
    <dgm:cxn modelId="{EF69886F-12C7-4386-A407-F8DBCF2C4B3B}" type="presOf" srcId="{71A83C61-7B25-48A9-BA77-64DD204C59FE}" destId="{01A8154D-10BC-49AA-8D9E-58EB052E22C5}" srcOrd="0" destOrd="0" presId="urn:microsoft.com/office/officeart/2005/8/layout/vList2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0C2ECE8A-AAC2-44A6-AB0B-76C24A3AE256}" type="presOf" srcId="{60529F46-8930-48C2-8BBE-FF80295C1CFD}" destId="{CC007FA8-B32A-47F3-824F-551CD039F42F}" srcOrd="0" destOrd="0" presId="urn:microsoft.com/office/officeart/2005/8/layout/vList2"/>
    <dgm:cxn modelId="{14945AFB-9061-4D9C-849F-0CCD0C1BBC0B}" type="presOf" srcId="{1CA7D875-638B-4E84-BED1-CAD3A224ACBA}" destId="{F967505E-B955-4582-986C-E1664E345E8E}" srcOrd="0" destOrd="0" presId="urn:microsoft.com/office/officeart/2005/8/layout/vList2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535F6864-AFE9-44A1-8C7E-AA1060CC8635}" type="presParOf" srcId="{01A8154D-10BC-49AA-8D9E-58EB052E22C5}" destId="{44CA859F-8504-4787-B1FD-F270975BB039}" srcOrd="0" destOrd="0" presId="urn:microsoft.com/office/officeart/2005/8/layout/vList2"/>
    <dgm:cxn modelId="{ADAB2A8F-F9EF-4666-B225-33F8687E035F}" type="presParOf" srcId="{01A8154D-10BC-49AA-8D9E-58EB052E22C5}" destId="{5C01A50C-5284-4318-9C5C-539A54E282FB}" srcOrd="1" destOrd="0" presId="urn:microsoft.com/office/officeart/2005/8/layout/vList2"/>
    <dgm:cxn modelId="{DBF223C5-1C31-444E-9BA9-A11B6E719B8E}" type="presParOf" srcId="{01A8154D-10BC-49AA-8D9E-58EB052E22C5}" destId="{E5C40BDA-C5EC-4BEE-892C-8CDD37A8E6F8}" srcOrd="2" destOrd="0" presId="urn:microsoft.com/office/officeart/2005/8/layout/vList2"/>
    <dgm:cxn modelId="{457B46F9-8486-46C7-AD0A-8D181815E16A}" type="presParOf" srcId="{01A8154D-10BC-49AA-8D9E-58EB052E22C5}" destId="{D8971AD7-9302-4B22-9156-B0391518A03F}" srcOrd="3" destOrd="0" presId="urn:microsoft.com/office/officeart/2005/8/layout/vList2"/>
    <dgm:cxn modelId="{8C0B30F6-7F2B-4598-AC2E-CAEF85D3EF21}" type="presParOf" srcId="{01A8154D-10BC-49AA-8D9E-58EB052E22C5}" destId="{F967505E-B955-4582-986C-E1664E345E8E}" srcOrd="4" destOrd="0" presId="urn:microsoft.com/office/officeart/2005/8/layout/vList2"/>
    <dgm:cxn modelId="{A09B008A-2DAB-4ED7-BA13-70C22E92D80B}" type="presParOf" srcId="{01A8154D-10BC-49AA-8D9E-58EB052E22C5}" destId="{4EEA49C5-075E-4984-9303-0C2FC33A30FD}" srcOrd="5" destOrd="0" presId="urn:microsoft.com/office/officeart/2005/8/layout/vList2"/>
    <dgm:cxn modelId="{3D508EA7-1ED1-46F3-BD98-1C65A007AE16}" type="presParOf" srcId="{01A8154D-10BC-49AA-8D9E-58EB052E22C5}" destId="{CC007FA8-B32A-47F3-824F-551CD039F4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400" b="1" dirty="0" smtClean="0">
              <a:ea typeface="宋体" charset="-122"/>
            </a:rPr>
            <a:t>1</a:t>
          </a:r>
          <a:r>
            <a:rPr lang="zh-CN" altLang="en-US" sz="2400" b="1" dirty="0" smtClean="0">
              <a:ea typeface="宋体" charset="-122"/>
            </a:rPr>
            <a:t>、</a:t>
          </a:r>
          <a:r>
            <a:rPr lang="zh-TW" altLang="en-US" sz="2400" b="1" dirty="0" smtClean="0">
              <a:ea typeface="宋体" charset="-122"/>
            </a:rPr>
            <a:t>強化內稽內控及教育訓練</a:t>
          </a:r>
          <a:r>
            <a:rPr lang="en-US" altLang="zh-TW" sz="2400" b="1" dirty="0" smtClean="0">
              <a:ea typeface="宋体" charset="-122"/>
            </a:rPr>
            <a:t>(</a:t>
          </a:r>
          <a:r>
            <a:rPr lang="zh-TW" altLang="en-US" sz="2400" b="1" dirty="0" smtClean="0">
              <a:ea typeface="宋体" charset="-122"/>
            </a:rPr>
            <a:t>第</a:t>
          </a:r>
          <a:r>
            <a:rPr lang="en-US" altLang="zh-TW" sz="2400" b="1" dirty="0" smtClean="0">
              <a:ea typeface="宋体" charset="-122"/>
            </a:rPr>
            <a:t>6</a:t>
          </a:r>
          <a:r>
            <a:rPr lang="zh-TW" altLang="en-US" sz="2400" b="1" dirty="0" smtClean="0">
              <a:ea typeface="宋体" charset="-122"/>
            </a:rPr>
            <a:t>條、第</a:t>
          </a:r>
          <a:r>
            <a:rPr lang="en-US" altLang="zh-TW" sz="2400" b="1" dirty="0" smtClean="0">
              <a:ea typeface="宋体" charset="-122"/>
            </a:rPr>
            <a:t>22</a:t>
          </a:r>
          <a:r>
            <a:rPr lang="zh-TW" altLang="en-US" sz="2400" b="1" dirty="0" smtClean="0">
              <a:ea typeface="宋体" charset="-122"/>
            </a:rPr>
            <a:t>條</a:t>
          </a:r>
          <a:r>
            <a:rPr lang="en-US" altLang="zh-TW" sz="2400" b="1" dirty="0" smtClean="0">
              <a:ea typeface="宋体" charset="-122"/>
            </a:rPr>
            <a:t>)</a:t>
          </a:r>
          <a:endParaRPr lang="zh-CN" altLang="en-US" sz="2400" b="1" dirty="0"/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400" b="1" dirty="0" smtClean="0">
              <a:ea typeface="宋体" charset="-122"/>
            </a:rPr>
            <a:t>2</a:t>
          </a:r>
          <a:r>
            <a:rPr lang="zh-CN" altLang="en-US" sz="2400" b="1" dirty="0" smtClean="0">
              <a:ea typeface="宋体" charset="-122"/>
            </a:rPr>
            <a:t>、</a:t>
          </a:r>
          <a:r>
            <a:rPr lang="zh-TW" altLang="en-US" sz="2400" b="1" dirty="0" smtClean="0">
              <a:ea typeface="宋体" charset="-122"/>
            </a:rPr>
            <a:t>設置洗錢防制基金</a:t>
          </a:r>
          <a:r>
            <a:rPr lang="en-US" altLang="zh-TW" sz="2400" b="1" dirty="0" smtClean="0">
              <a:ea typeface="宋体" charset="-122"/>
            </a:rPr>
            <a:t>(</a:t>
          </a:r>
          <a:r>
            <a:rPr lang="zh-TW" altLang="en-US" sz="2400" b="1" dirty="0" smtClean="0">
              <a:ea typeface="宋体" charset="-122"/>
            </a:rPr>
            <a:t>第</a:t>
          </a:r>
          <a:r>
            <a:rPr lang="en-US" altLang="zh-TW" sz="2400" b="1" dirty="0" smtClean="0">
              <a:ea typeface="宋体" charset="-122"/>
            </a:rPr>
            <a:t>20</a:t>
          </a:r>
          <a:r>
            <a:rPr lang="zh-TW" altLang="en-US" sz="2400" b="1" dirty="0" smtClean="0">
              <a:ea typeface="宋体" charset="-122"/>
            </a:rPr>
            <a:t>條</a:t>
          </a:r>
          <a:r>
            <a:rPr lang="en-US" altLang="zh-TW" sz="2400" b="1" dirty="0" smtClean="0">
              <a:ea typeface="宋体" charset="-122"/>
            </a:rPr>
            <a:t>)</a:t>
          </a:r>
          <a:endParaRPr lang="zh-CN" altLang="en-US" sz="2400" b="1" dirty="0" smtClean="0">
            <a:ea typeface="宋体" charset="-122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2" custLinFactY="-47584" custLinFactNeighborX="-13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2" custLinFactY="-39650" custLinFactNeighborX="-7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3A109E-B624-4BE6-9431-4E7387E8098D}" type="presOf" srcId="{71A83C61-7B25-48A9-BA77-64DD204C59FE}" destId="{01A8154D-10BC-49AA-8D9E-58EB052E22C5}" srcOrd="0" destOrd="0" presId="urn:microsoft.com/office/officeart/2005/8/layout/vList2"/>
    <dgm:cxn modelId="{BED0D9BD-C74F-41C7-A8E5-81770FEA68A5}" type="presOf" srcId="{44A405B3-2B24-4202-AB30-A4C0FB9568D5}" destId="{E5C40BDA-C5EC-4BEE-892C-8CDD37A8E6F8}" srcOrd="0" destOrd="0" presId="urn:microsoft.com/office/officeart/2005/8/layout/vList2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6F427BCA-30F9-4CEE-98BF-FD06BBF16A67}" type="presOf" srcId="{8C5C824B-BB8B-4B2C-83F9-CBE6999E3976}" destId="{44CA859F-8504-4787-B1FD-F270975BB039}" srcOrd="0" destOrd="0" presId="urn:microsoft.com/office/officeart/2005/8/layout/vList2"/>
    <dgm:cxn modelId="{5991AE76-6969-428E-88A7-03E5A9D10880}" type="presParOf" srcId="{01A8154D-10BC-49AA-8D9E-58EB052E22C5}" destId="{44CA859F-8504-4787-B1FD-F270975BB039}" srcOrd="0" destOrd="0" presId="urn:microsoft.com/office/officeart/2005/8/layout/vList2"/>
    <dgm:cxn modelId="{2CA36C34-FDEE-422D-A329-D476784400AF}" type="presParOf" srcId="{01A8154D-10BC-49AA-8D9E-58EB052E22C5}" destId="{5C01A50C-5284-4318-9C5C-539A54E282FB}" srcOrd="1" destOrd="0" presId="urn:microsoft.com/office/officeart/2005/8/layout/vList2"/>
    <dgm:cxn modelId="{ECB3C556-5EE4-4951-9557-B2167F1B6482}" type="presParOf" srcId="{01A8154D-10BC-49AA-8D9E-58EB052E22C5}" destId="{E5C40BDA-C5EC-4BEE-892C-8CDD37A8E6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200" b="1" dirty="0" smtClean="0">
              <a:ea typeface="宋体" charset="-122"/>
            </a:rPr>
            <a:t>1</a:t>
          </a:r>
          <a:r>
            <a:rPr lang="zh-CN" altLang="en-US" sz="2200" b="1" dirty="0" smtClean="0">
              <a:ea typeface="宋体" charset="-122"/>
            </a:rPr>
            <a:t>、</a:t>
          </a:r>
          <a:r>
            <a:rPr lang="zh-TW" altLang="en-US" sz="2200" b="1" dirty="0" smtClean="0">
              <a:ea typeface="宋体" charset="-122"/>
            </a:rPr>
            <a:t>明定洗錢防制與資恐防制之反制措施法源</a:t>
          </a:r>
          <a:r>
            <a:rPr lang="en-US" altLang="zh-TW" sz="2200" b="1" dirty="0" smtClean="0">
              <a:ea typeface="宋体" charset="-122"/>
            </a:rPr>
            <a:t>(</a:t>
          </a:r>
          <a:r>
            <a:rPr lang="zh-TW" altLang="en-US" sz="2200" b="1" dirty="0" smtClean="0">
              <a:ea typeface="宋体" charset="-122"/>
            </a:rPr>
            <a:t>第</a:t>
          </a:r>
          <a:r>
            <a:rPr lang="en-US" altLang="zh-TW" sz="2200" b="1" dirty="0" smtClean="0">
              <a:ea typeface="宋体" charset="-122"/>
            </a:rPr>
            <a:t>11</a:t>
          </a:r>
          <a:r>
            <a:rPr lang="zh-TW" altLang="en-US" sz="2200" b="1" dirty="0" smtClean="0">
              <a:ea typeface="宋体" charset="-122"/>
            </a:rPr>
            <a:t>條</a:t>
          </a:r>
          <a:r>
            <a:rPr lang="en-US" altLang="zh-TW" sz="2200" b="1" dirty="0" smtClean="0">
              <a:ea typeface="宋体" charset="-122"/>
            </a:rPr>
            <a:t>)</a:t>
          </a:r>
          <a:endParaRPr lang="zh-CN" altLang="en-US" sz="2200" b="1" dirty="0"/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400" b="1" dirty="0" smtClean="0">
              <a:ea typeface="宋体" charset="-122"/>
            </a:rPr>
            <a:t>2</a:t>
          </a:r>
          <a:r>
            <a:rPr lang="zh-CN" altLang="en-US" sz="2400" b="1" dirty="0" smtClean="0">
              <a:ea typeface="宋体" charset="-122"/>
            </a:rPr>
            <a:t>、</a:t>
          </a:r>
          <a:r>
            <a:rPr lang="zh-TW" altLang="en-US" sz="2200" b="1" dirty="0" smtClean="0">
              <a:ea typeface="宋体" charset="-122"/>
            </a:rPr>
            <a:t>沒收洗錢犯罪所得之分享與返還</a:t>
          </a:r>
          <a:r>
            <a:rPr lang="en-US" altLang="zh-TW" sz="2200" b="1" dirty="0" smtClean="0">
              <a:ea typeface="宋体" charset="-122"/>
            </a:rPr>
            <a:t>(</a:t>
          </a:r>
          <a:r>
            <a:rPr lang="zh-TW" altLang="en-US" sz="2200" b="1" dirty="0" smtClean="0">
              <a:ea typeface="宋体" charset="-122"/>
            </a:rPr>
            <a:t>第</a:t>
          </a:r>
          <a:r>
            <a:rPr lang="en-US" altLang="zh-TW" sz="2200" b="1" dirty="0" smtClean="0">
              <a:ea typeface="宋体" charset="-122"/>
            </a:rPr>
            <a:t>19</a:t>
          </a:r>
          <a:r>
            <a:rPr lang="zh-TW" altLang="en-US" sz="2200" b="1" dirty="0" smtClean="0">
              <a:ea typeface="宋体" charset="-122"/>
            </a:rPr>
            <a:t>條</a:t>
          </a:r>
          <a:r>
            <a:rPr lang="en-US" altLang="zh-TW" sz="2200" b="1" dirty="0" smtClean="0">
              <a:ea typeface="宋体" charset="-122"/>
            </a:rPr>
            <a:t>)</a:t>
          </a:r>
          <a:endParaRPr lang="zh-CN" altLang="en-US" sz="2200" b="1" dirty="0" smtClean="0">
            <a:ea typeface="宋体" charset="-122"/>
          </a:endParaRPr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1CA7D875-638B-4E84-BED1-CAD3A224ACBA}">
      <dgm:prSet phldrT="[文本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400" b="1" dirty="0" smtClean="0">
              <a:ea typeface="宋体" charset="-122"/>
            </a:rPr>
            <a:t>3</a:t>
          </a:r>
          <a:r>
            <a:rPr lang="zh-CN" altLang="en-US" sz="2400" b="1" dirty="0" smtClean="0">
              <a:ea typeface="宋体" charset="-122"/>
            </a:rPr>
            <a:t>、</a:t>
          </a:r>
          <a:r>
            <a:rPr lang="zh-TW" altLang="en-US" sz="2200" b="1" dirty="0" smtClean="0">
              <a:ea typeface="宋体" charset="-122"/>
            </a:rPr>
            <a:t>強化我國與陸、港、澳地區之洗錢防制合作</a:t>
          </a:r>
          <a:r>
            <a:rPr lang="en-US" altLang="zh-TW" sz="2200" b="1" dirty="0" smtClean="0">
              <a:ea typeface="宋体" charset="-122"/>
            </a:rPr>
            <a:t>(</a:t>
          </a:r>
          <a:r>
            <a:rPr lang="zh-TW" altLang="en-US" sz="2200" b="1" dirty="0" smtClean="0">
              <a:ea typeface="宋体" charset="-122"/>
            </a:rPr>
            <a:t>第</a:t>
          </a:r>
          <a:r>
            <a:rPr lang="en-US" altLang="zh-TW" sz="2200" b="1" dirty="0" smtClean="0">
              <a:ea typeface="宋体" charset="-122"/>
            </a:rPr>
            <a:t>21</a:t>
          </a:r>
          <a:r>
            <a:rPr lang="zh-TW" altLang="en-US" sz="2200" b="1" dirty="0" smtClean="0">
              <a:ea typeface="宋体" charset="-122"/>
            </a:rPr>
            <a:t>條</a:t>
          </a:r>
          <a:r>
            <a:rPr lang="en-US" altLang="zh-TW" sz="2200" b="1" dirty="0" smtClean="0">
              <a:ea typeface="宋体" charset="-122"/>
            </a:rPr>
            <a:t>)</a:t>
          </a:r>
          <a:endParaRPr lang="zh-CN" altLang="en-US" sz="2200" b="1" dirty="0" smtClean="0">
            <a:ea typeface="宋体" charset="-122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3" custLinFactY="-65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</dgm:pt>
    <dgm:pt modelId="{E5C40BDA-C5EC-4BEE-892C-8CDD37A8E6F8}" type="pres">
      <dgm:prSet presAssocID="{44A405B3-2B24-4202-AB30-A4C0FB9568D5}" presName="parentText" presStyleLbl="node1" presStyleIdx="1" presStyleCnt="3" custLinFactNeighborY="-4474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71AD7-9302-4B22-9156-B0391518A03F}" type="pres">
      <dgm:prSet presAssocID="{16FD05AB-DA21-4489-97AC-1635AD11DB2E}" presName="spacer" presStyleCnt="0"/>
      <dgm:spPr/>
    </dgm:pt>
    <dgm:pt modelId="{F967505E-B955-4582-986C-E1664E345E8E}" type="pres">
      <dgm:prSet presAssocID="{1CA7D875-638B-4E84-BED1-CAD3A224ACBA}" presName="parentText" presStyleLbl="node1" presStyleIdx="2" presStyleCnt="3" custLinFactNeighborX="-8203" custLinFactNeighborY="-473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C0399A-7627-4B12-B7A5-A199EBB03870}" type="presOf" srcId="{44A405B3-2B24-4202-AB30-A4C0FB9568D5}" destId="{E5C40BDA-C5EC-4BEE-892C-8CDD37A8E6F8}" srcOrd="0" destOrd="0" presId="urn:microsoft.com/office/officeart/2005/8/layout/vList2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05FAAD46-FD39-444B-94AB-D3FCCE03EE63}" type="presOf" srcId="{8C5C824B-BB8B-4B2C-83F9-CBE6999E3976}" destId="{44CA859F-8504-4787-B1FD-F270975BB039}" srcOrd="0" destOrd="0" presId="urn:microsoft.com/office/officeart/2005/8/layout/vList2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48D301BC-A7AC-4CBC-A5A8-4AF39F77F788}" type="presOf" srcId="{1CA7D875-638B-4E84-BED1-CAD3A224ACBA}" destId="{F967505E-B955-4582-986C-E1664E345E8E}" srcOrd="0" destOrd="0" presId="urn:microsoft.com/office/officeart/2005/8/layout/vList2"/>
    <dgm:cxn modelId="{1545DE5C-3D1C-4159-893E-8912CF2EB584}" type="presOf" srcId="{71A83C61-7B25-48A9-BA77-64DD204C59FE}" destId="{01A8154D-10BC-49AA-8D9E-58EB052E22C5}" srcOrd="0" destOrd="0" presId="urn:microsoft.com/office/officeart/2005/8/layout/vList2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9E91326E-0C5C-472E-A801-BEAEED4C5F87}" type="presParOf" srcId="{01A8154D-10BC-49AA-8D9E-58EB052E22C5}" destId="{44CA859F-8504-4787-B1FD-F270975BB039}" srcOrd="0" destOrd="0" presId="urn:microsoft.com/office/officeart/2005/8/layout/vList2"/>
    <dgm:cxn modelId="{32DD23F7-5B3C-4E72-9129-3035746D8A6C}" type="presParOf" srcId="{01A8154D-10BC-49AA-8D9E-58EB052E22C5}" destId="{5C01A50C-5284-4318-9C5C-539A54E282FB}" srcOrd="1" destOrd="0" presId="urn:microsoft.com/office/officeart/2005/8/layout/vList2"/>
    <dgm:cxn modelId="{B8750665-0BCF-48E9-A938-3AE99F5DBB5A}" type="presParOf" srcId="{01A8154D-10BC-49AA-8D9E-58EB052E22C5}" destId="{E5C40BDA-C5EC-4BEE-892C-8CDD37A8E6F8}" srcOrd="2" destOrd="0" presId="urn:microsoft.com/office/officeart/2005/8/layout/vList2"/>
    <dgm:cxn modelId="{EF7D9ED1-459E-4E93-831E-B680A1C5B768}" type="presParOf" srcId="{01A8154D-10BC-49AA-8D9E-58EB052E22C5}" destId="{D8971AD7-9302-4B22-9156-B0391518A03F}" srcOrd="3" destOrd="0" presId="urn:microsoft.com/office/officeart/2005/8/layout/vList2"/>
    <dgm:cxn modelId="{F466236A-1C47-460D-8E57-6580F1A829F1}" type="presParOf" srcId="{01A8154D-10BC-49AA-8D9E-58EB052E22C5}" destId="{F967505E-B955-4582-986C-E1664E345E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0"/>
          <a:ext cx="4881567" cy="121680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baseline="0" dirty="0" smtClean="0">
              <a:ea typeface="Verdana" panose="020B0604030504040204" pitchFamily="34" charset="0"/>
            </a:rPr>
            <a:t>1</a:t>
          </a:r>
          <a:r>
            <a:rPr lang="zh-CN" altLang="en-US" sz="2000" b="1" kern="1200" baseline="0" dirty="0" smtClean="0">
              <a:ea typeface="宋体" charset="-122"/>
            </a:rPr>
            <a:t>、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A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錢、洗錢抓得到、罰得到</a:t>
          </a:r>
          <a:endParaRPr lang="en-US" altLang="zh-TW" sz="2000" b="1" kern="1200" baseline="0" dirty="0" smtClean="0">
            <a:ea typeface="微軟正黑體" panose="020B0604030504040204" pitchFamily="34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(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第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2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3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4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條、第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15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條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)</a:t>
          </a:r>
          <a:endParaRPr lang="zh-CN" altLang="en-US" sz="2000" b="1" kern="1200" baseline="0" dirty="0">
            <a:ea typeface="微軟正黑體" panose="020B0604030504040204" pitchFamily="34" charset="-120"/>
          </a:endParaRPr>
        </a:p>
      </dsp:txBody>
      <dsp:txXfrm>
        <a:off x="59399" y="59399"/>
        <a:ext cx="4762769" cy="1098002"/>
      </dsp:txXfrm>
    </dsp:sp>
    <dsp:sp modelId="{E5C40BDA-C5EC-4BEE-892C-8CDD37A8E6F8}">
      <dsp:nvSpPr>
        <dsp:cNvPr id="0" name=""/>
        <dsp:cNvSpPr/>
      </dsp:nvSpPr>
      <dsp:spPr>
        <a:xfrm>
          <a:off x="0" y="1584175"/>
          <a:ext cx="4881567" cy="121680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a typeface="宋体" charset="-122"/>
            </a:rPr>
            <a:t>2</a:t>
          </a:r>
          <a:r>
            <a:rPr lang="zh-TW" altLang="en-US" sz="2000" b="1" kern="1200" dirty="0" smtClean="0">
              <a:ea typeface="宋体" charset="-122"/>
            </a:rPr>
            <a:t>、擴大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沒收追贓錢</a:t>
          </a:r>
          <a:endParaRPr lang="en-US" altLang="zh-TW" sz="2000" b="1" kern="1200" baseline="0" dirty="0" smtClean="0">
            <a:ea typeface="微軟正黑體" panose="020B0604030504040204" pitchFamily="34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baseline="0" dirty="0" smtClean="0">
              <a:ea typeface="微軟正黑體" panose="020B0604030504040204" pitchFamily="34" charset="-120"/>
            </a:rPr>
            <a:t>(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第</a:t>
          </a:r>
          <a:r>
            <a:rPr lang="en-US" altLang="zh-TW" sz="2000" b="1" kern="1200" baseline="0" dirty="0" smtClean="0">
              <a:ea typeface="微軟正黑體" panose="020B0604030504040204" pitchFamily="34" charset="-120"/>
            </a:rPr>
            <a:t>18</a:t>
          </a:r>
          <a:r>
            <a:rPr lang="zh-TW" altLang="en-US" sz="2000" b="1" kern="1200" baseline="0" dirty="0" smtClean="0">
              <a:ea typeface="微軟正黑體" panose="020B0604030504040204" pitchFamily="34" charset="-120"/>
            </a:rPr>
            <a:t>條</a:t>
          </a:r>
          <a:r>
            <a:rPr lang="en-US" altLang="zh-CN" sz="2000" b="1" kern="1200" baseline="0" dirty="0" smtClean="0">
              <a:ea typeface="微軟正黑體" panose="020B0604030504040204" pitchFamily="34" charset="-120"/>
            </a:rPr>
            <a:t>)</a:t>
          </a:r>
          <a:endParaRPr lang="zh-CN" altLang="en-US" sz="2000" b="1" kern="1200" baseline="0" dirty="0" smtClean="0">
            <a:ea typeface="微軟正黑體" panose="020B0604030504040204" pitchFamily="34" charset="-120"/>
          </a:endParaRPr>
        </a:p>
      </dsp:txBody>
      <dsp:txXfrm>
        <a:off x="59399" y="1643574"/>
        <a:ext cx="476276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76291"/>
          <a:ext cx="7416824" cy="63706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ea typeface="宋体" charset="-122"/>
            </a:rPr>
            <a:t>1</a:t>
          </a:r>
          <a:r>
            <a:rPr lang="zh-CN" altLang="en-US" sz="22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將非金融機構納入防制洗錢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5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/>
        </a:p>
      </dsp:txBody>
      <dsp:txXfrm>
        <a:off x="31099" y="107390"/>
        <a:ext cx="7354626" cy="574867"/>
      </dsp:txXfrm>
    </dsp:sp>
    <dsp:sp modelId="{E5C40BDA-C5EC-4BEE-892C-8CDD37A8E6F8}">
      <dsp:nvSpPr>
        <dsp:cNvPr id="0" name=""/>
        <dsp:cNvSpPr/>
      </dsp:nvSpPr>
      <dsp:spPr>
        <a:xfrm>
          <a:off x="0" y="864096"/>
          <a:ext cx="7416824" cy="63706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ea typeface="宋体" charset="-122"/>
            </a:rPr>
            <a:t>2</a:t>
          </a:r>
          <a:r>
            <a:rPr lang="zh-CN" altLang="en-US" sz="22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全面客戶審查、交易紀錄保存、通報義務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7-10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 smtClean="0">
            <a:ea typeface="宋体" charset="-122"/>
          </a:endParaRPr>
        </a:p>
      </dsp:txBody>
      <dsp:txXfrm>
        <a:off x="31099" y="895195"/>
        <a:ext cx="7354626" cy="574867"/>
      </dsp:txXfrm>
    </dsp:sp>
    <dsp:sp modelId="{F967505E-B955-4582-986C-E1664E345E8E}">
      <dsp:nvSpPr>
        <dsp:cNvPr id="0" name=""/>
        <dsp:cNvSpPr/>
      </dsp:nvSpPr>
      <dsp:spPr>
        <a:xfrm>
          <a:off x="0" y="1656182"/>
          <a:ext cx="7416824" cy="63706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ea typeface="宋体" charset="-122"/>
            </a:rPr>
            <a:t>3</a:t>
          </a:r>
          <a:r>
            <a:rPr lang="zh-CN" altLang="en-US" sz="22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審查及於實質受益人且加強政治人物審查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7-10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 smtClean="0">
            <a:ea typeface="宋体" charset="-122"/>
          </a:endParaRPr>
        </a:p>
      </dsp:txBody>
      <dsp:txXfrm>
        <a:off x="31099" y="1687281"/>
        <a:ext cx="7354626" cy="574867"/>
      </dsp:txXfrm>
    </dsp:sp>
    <dsp:sp modelId="{CC007FA8-B32A-47F3-824F-551CD039F42F}">
      <dsp:nvSpPr>
        <dsp:cNvPr id="0" name=""/>
        <dsp:cNvSpPr/>
      </dsp:nvSpPr>
      <dsp:spPr>
        <a:xfrm>
          <a:off x="0" y="2448274"/>
          <a:ext cx="7416824" cy="63706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ea typeface="宋体" charset="-122"/>
            </a:rPr>
            <a:t>4</a:t>
          </a:r>
          <a:r>
            <a:rPr lang="zh-CN" altLang="en-US" sz="22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強化邊境金流管制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en-US" sz="2200" b="1" kern="1200" dirty="0" smtClean="0">
              <a:ea typeface="宋体" charset="-122"/>
            </a:rPr>
            <a:t>12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 smtClean="0">
            <a:ea typeface="宋体" charset="-122"/>
          </a:endParaRPr>
        </a:p>
      </dsp:txBody>
      <dsp:txXfrm>
        <a:off x="31099" y="2479373"/>
        <a:ext cx="7354626" cy="574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0"/>
          <a:ext cx="6912768" cy="121680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a typeface="宋体" charset="-122"/>
            </a:rPr>
            <a:t>1</a:t>
          </a:r>
          <a:r>
            <a:rPr lang="zh-CN" altLang="en-US" sz="2400" b="1" kern="1200" dirty="0" smtClean="0">
              <a:ea typeface="宋体" charset="-122"/>
            </a:rPr>
            <a:t>、</a:t>
          </a:r>
          <a:r>
            <a:rPr lang="zh-TW" altLang="en-US" sz="2400" b="1" kern="1200" dirty="0" smtClean="0">
              <a:ea typeface="宋体" charset="-122"/>
            </a:rPr>
            <a:t>強化內稽內控及教育訓練</a:t>
          </a:r>
          <a:r>
            <a:rPr lang="en-US" altLang="zh-TW" sz="2400" b="1" kern="1200" dirty="0" smtClean="0">
              <a:ea typeface="宋体" charset="-122"/>
            </a:rPr>
            <a:t>(</a:t>
          </a:r>
          <a:r>
            <a:rPr lang="zh-TW" altLang="en-US" sz="2400" b="1" kern="1200" dirty="0" smtClean="0">
              <a:ea typeface="宋体" charset="-122"/>
            </a:rPr>
            <a:t>第</a:t>
          </a:r>
          <a:r>
            <a:rPr lang="en-US" altLang="zh-TW" sz="2400" b="1" kern="1200" dirty="0" smtClean="0">
              <a:ea typeface="宋体" charset="-122"/>
            </a:rPr>
            <a:t>6</a:t>
          </a:r>
          <a:r>
            <a:rPr lang="zh-TW" altLang="en-US" sz="2400" b="1" kern="1200" dirty="0" smtClean="0">
              <a:ea typeface="宋体" charset="-122"/>
            </a:rPr>
            <a:t>條、第</a:t>
          </a:r>
          <a:r>
            <a:rPr lang="en-US" altLang="zh-TW" sz="2400" b="1" kern="1200" dirty="0" smtClean="0">
              <a:ea typeface="宋体" charset="-122"/>
            </a:rPr>
            <a:t>22</a:t>
          </a:r>
          <a:r>
            <a:rPr lang="zh-TW" altLang="en-US" sz="2400" b="1" kern="1200" dirty="0" smtClean="0">
              <a:ea typeface="宋体" charset="-122"/>
            </a:rPr>
            <a:t>條</a:t>
          </a:r>
          <a:r>
            <a:rPr lang="en-US" altLang="zh-TW" sz="2400" b="1" kern="1200" dirty="0" smtClean="0">
              <a:ea typeface="宋体" charset="-122"/>
            </a:rPr>
            <a:t>)</a:t>
          </a:r>
          <a:endParaRPr lang="zh-CN" altLang="en-US" sz="2400" b="1" kern="1200" dirty="0"/>
        </a:p>
      </dsp:txBody>
      <dsp:txXfrm>
        <a:off x="59399" y="59399"/>
        <a:ext cx="6793970" cy="1098002"/>
      </dsp:txXfrm>
    </dsp:sp>
    <dsp:sp modelId="{E5C40BDA-C5EC-4BEE-892C-8CDD37A8E6F8}">
      <dsp:nvSpPr>
        <dsp:cNvPr id="0" name=""/>
        <dsp:cNvSpPr/>
      </dsp:nvSpPr>
      <dsp:spPr>
        <a:xfrm>
          <a:off x="0" y="1368154"/>
          <a:ext cx="6912768" cy="121680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a typeface="宋体" charset="-122"/>
            </a:rPr>
            <a:t>2</a:t>
          </a:r>
          <a:r>
            <a:rPr lang="zh-CN" altLang="en-US" sz="2400" b="1" kern="1200" dirty="0" smtClean="0">
              <a:ea typeface="宋体" charset="-122"/>
            </a:rPr>
            <a:t>、</a:t>
          </a:r>
          <a:r>
            <a:rPr lang="zh-TW" altLang="en-US" sz="2400" b="1" kern="1200" dirty="0" smtClean="0">
              <a:ea typeface="宋体" charset="-122"/>
            </a:rPr>
            <a:t>設置洗錢防制基金</a:t>
          </a:r>
          <a:r>
            <a:rPr lang="en-US" altLang="zh-TW" sz="2400" b="1" kern="1200" dirty="0" smtClean="0">
              <a:ea typeface="宋体" charset="-122"/>
            </a:rPr>
            <a:t>(</a:t>
          </a:r>
          <a:r>
            <a:rPr lang="zh-TW" altLang="en-US" sz="2400" b="1" kern="1200" dirty="0" smtClean="0">
              <a:ea typeface="宋体" charset="-122"/>
            </a:rPr>
            <a:t>第</a:t>
          </a:r>
          <a:r>
            <a:rPr lang="en-US" altLang="zh-TW" sz="2400" b="1" kern="1200" dirty="0" smtClean="0">
              <a:ea typeface="宋体" charset="-122"/>
            </a:rPr>
            <a:t>20</a:t>
          </a:r>
          <a:r>
            <a:rPr lang="zh-TW" altLang="en-US" sz="2400" b="1" kern="1200" dirty="0" smtClean="0">
              <a:ea typeface="宋体" charset="-122"/>
            </a:rPr>
            <a:t>條</a:t>
          </a:r>
          <a:r>
            <a:rPr lang="en-US" altLang="zh-TW" sz="2400" b="1" kern="1200" dirty="0" smtClean="0">
              <a:ea typeface="宋体" charset="-122"/>
            </a:rPr>
            <a:t>)</a:t>
          </a:r>
          <a:endParaRPr lang="zh-CN" altLang="en-US" sz="2400" b="1" kern="1200" dirty="0" smtClean="0">
            <a:ea typeface="宋体" charset="-122"/>
          </a:endParaRPr>
        </a:p>
      </dsp:txBody>
      <dsp:txXfrm>
        <a:off x="59399" y="1427553"/>
        <a:ext cx="6793970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0"/>
          <a:ext cx="7776864" cy="119808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ea typeface="宋体" charset="-122"/>
            </a:rPr>
            <a:t>1</a:t>
          </a:r>
          <a:r>
            <a:rPr lang="zh-CN" altLang="en-US" sz="22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明定洗錢防制與資恐防制之反制措施法源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11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/>
        </a:p>
      </dsp:txBody>
      <dsp:txXfrm>
        <a:off x="58485" y="58485"/>
        <a:ext cx="7659894" cy="1081110"/>
      </dsp:txXfrm>
    </dsp:sp>
    <dsp:sp modelId="{E5C40BDA-C5EC-4BEE-892C-8CDD37A8E6F8}">
      <dsp:nvSpPr>
        <dsp:cNvPr id="0" name=""/>
        <dsp:cNvSpPr/>
      </dsp:nvSpPr>
      <dsp:spPr>
        <a:xfrm>
          <a:off x="0" y="1319768"/>
          <a:ext cx="7776864" cy="119808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a typeface="宋体" charset="-122"/>
            </a:rPr>
            <a:t>2</a:t>
          </a:r>
          <a:r>
            <a:rPr lang="zh-CN" altLang="en-US" sz="24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沒收洗錢犯罪所得之分享與返還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19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 smtClean="0">
            <a:ea typeface="宋体" charset="-122"/>
          </a:endParaRPr>
        </a:p>
      </dsp:txBody>
      <dsp:txXfrm>
        <a:off x="58485" y="1378253"/>
        <a:ext cx="7659894" cy="1081110"/>
      </dsp:txXfrm>
    </dsp:sp>
    <dsp:sp modelId="{F967505E-B955-4582-986C-E1664E345E8E}">
      <dsp:nvSpPr>
        <dsp:cNvPr id="0" name=""/>
        <dsp:cNvSpPr/>
      </dsp:nvSpPr>
      <dsp:spPr>
        <a:xfrm>
          <a:off x="0" y="2697322"/>
          <a:ext cx="7776864" cy="1198080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a typeface="宋体" charset="-122"/>
            </a:rPr>
            <a:t>3</a:t>
          </a:r>
          <a:r>
            <a:rPr lang="zh-CN" altLang="en-US" sz="2400" b="1" kern="1200" dirty="0" smtClean="0">
              <a:ea typeface="宋体" charset="-122"/>
            </a:rPr>
            <a:t>、</a:t>
          </a:r>
          <a:r>
            <a:rPr lang="zh-TW" altLang="en-US" sz="2200" b="1" kern="1200" dirty="0" smtClean="0">
              <a:ea typeface="宋体" charset="-122"/>
            </a:rPr>
            <a:t>強化我國與陸、港、澳地區之洗錢防制合作</a:t>
          </a:r>
          <a:r>
            <a:rPr lang="en-US" altLang="zh-TW" sz="2200" b="1" kern="1200" dirty="0" smtClean="0">
              <a:ea typeface="宋体" charset="-122"/>
            </a:rPr>
            <a:t>(</a:t>
          </a:r>
          <a:r>
            <a:rPr lang="zh-TW" altLang="en-US" sz="2200" b="1" kern="1200" dirty="0" smtClean="0">
              <a:ea typeface="宋体" charset="-122"/>
            </a:rPr>
            <a:t>第</a:t>
          </a:r>
          <a:r>
            <a:rPr lang="en-US" altLang="zh-TW" sz="2200" b="1" kern="1200" dirty="0" smtClean="0">
              <a:ea typeface="宋体" charset="-122"/>
            </a:rPr>
            <a:t>21</a:t>
          </a:r>
          <a:r>
            <a:rPr lang="zh-TW" altLang="en-US" sz="2200" b="1" kern="1200" dirty="0" smtClean="0">
              <a:ea typeface="宋体" charset="-122"/>
            </a:rPr>
            <a:t>條</a:t>
          </a:r>
          <a:r>
            <a:rPr lang="en-US" altLang="zh-TW" sz="2200" b="1" kern="1200" dirty="0" smtClean="0">
              <a:ea typeface="宋体" charset="-122"/>
            </a:rPr>
            <a:t>)</a:t>
          </a:r>
          <a:endParaRPr lang="zh-CN" altLang="en-US" sz="2200" b="1" kern="1200" dirty="0" smtClean="0">
            <a:ea typeface="宋体" charset="-122"/>
          </a:endParaRPr>
        </a:p>
      </dsp:txBody>
      <dsp:txXfrm>
        <a:off x="58485" y="2755807"/>
        <a:ext cx="7659894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205E-3927-4373-8B10-737F61F090CD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D9A1-541E-4336-A6A9-6AD9C69431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94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4E1100-10EC-408C-9518-CF74CFEB683C}" type="datetimeFigureOut">
              <a:rPr lang="zh-TW" altLang="en-US" smtClean="0"/>
              <a:t>2017/1/3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F32A34-0DB0-4D3D-94F0-1A04F5D814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270"/>
            <a:ext cx="8928992" cy="681337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95536" y="167599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i="1" dirty="0">
                <a:solidFill>
                  <a:srgbClr val="FF0000"/>
                </a:solidFill>
                <a:ea typeface="標楷體" panose="03000509000000000000" pitchFamily="65" charset="-120"/>
              </a:rPr>
              <a:t>洗錢防制</a:t>
            </a:r>
            <a:r>
              <a:rPr lang="zh-TW" altLang="en-US" sz="8000" b="1" i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法在修些什麼</a:t>
            </a:r>
            <a:r>
              <a:rPr lang="zh-TW" altLang="en-US" sz="8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？</a:t>
            </a:r>
            <a:endParaRPr lang="zh-TW" altLang="en-US" sz="80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36096" y="4005064"/>
            <a:ext cx="270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i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法務部</a:t>
            </a:r>
            <a:endParaRPr lang="en-US" altLang="zh-TW" sz="4400" b="1" i="1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en-US" altLang="zh-TW" sz="4400" b="1" i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106.1.4</a:t>
            </a:r>
            <a:endParaRPr lang="zh-TW" altLang="en-US" sz="4400" b="1" i="1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9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920939"/>
            <a:ext cx="5050904" cy="49183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　詐騙集團橫行世界，惡名遠播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修法前的背景：慘痛的</a:t>
            </a:r>
            <a:r>
              <a:rPr lang="zh-TW" altLang="en-US" dirty="0"/>
              <a:t>前車之鑑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1043608" y="3653433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兆豐案沉重的反洗錢學費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4679801" cy="23126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71" y="4229497"/>
            <a:ext cx="5290542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861" y="0"/>
            <a:ext cx="8229600" cy="980728"/>
          </a:xfrm>
        </p:spPr>
        <p:txBody>
          <a:bodyPr/>
          <a:lstStyle/>
          <a:p>
            <a:r>
              <a:rPr lang="zh-TW" altLang="en-US" dirty="0" smtClean="0"/>
              <a:t>本次修法之重點成效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39"/>
            <a:ext cx="3749421" cy="275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8"/>
          <p:cNvSpPr>
            <a:spLocks noChangeArrowheads="1"/>
          </p:cNvSpPr>
          <p:nvPr/>
        </p:nvSpPr>
        <p:spPr bwMode="gray">
          <a:xfrm>
            <a:off x="539552" y="957335"/>
            <a:ext cx="7128792" cy="936104"/>
          </a:xfrm>
          <a:prstGeom prst="roundRect">
            <a:avLst>
              <a:gd name="adj" fmla="val 175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一、洗錢難躲藏，髒錢吐回來</a:t>
            </a:r>
            <a:endParaRPr lang="zh-CN" altLang="en-US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图示 6"/>
          <p:cNvGraphicFramePr/>
          <p:nvPr>
            <p:extLst>
              <p:ext uri="{D42A27DB-BD31-4B8C-83A1-F6EECF244321}">
                <p14:modId xmlns:p14="http://schemas.microsoft.com/office/powerpoint/2010/main" val="2962880700"/>
              </p:ext>
            </p:extLst>
          </p:nvPr>
        </p:nvGraphicFramePr>
        <p:xfrm>
          <a:off x="524848" y="2060848"/>
          <a:ext cx="4881567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4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1861" y="0"/>
            <a:ext cx="8229600" cy="980728"/>
          </a:xfrm>
        </p:spPr>
        <p:txBody>
          <a:bodyPr/>
          <a:lstStyle/>
          <a:p>
            <a:r>
              <a:rPr lang="zh-TW" altLang="en-US" dirty="0" smtClean="0"/>
              <a:t>本次修法之重點成效</a:t>
            </a:r>
            <a:endParaRPr lang="zh-TW" altLang="en-US" dirty="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gray">
          <a:xfrm>
            <a:off x="587500" y="764704"/>
            <a:ext cx="7082639" cy="1080120"/>
          </a:xfrm>
          <a:prstGeom prst="roundRect">
            <a:avLst>
              <a:gd name="adj" fmla="val 175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二、金流透明化，人頭不再怕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图示 6"/>
          <p:cNvGraphicFramePr/>
          <p:nvPr>
            <p:extLst>
              <p:ext uri="{D42A27DB-BD31-4B8C-83A1-F6EECF244321}">
                <p14:modId xmlns:p14="http://schemas.microsoft.com/office/powerpoint/2010/main" val="2099229506"/>
              </p:ext>
            </p:extLst>
          </p:nvPr>
        </p:nvGraphicFramePr>
        <p:xfrm>
          <a:off x="827584" y="2204864"/>
          <a:ext cx="741682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9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本次修法之重點成效</a:t>
            </a:r>
            <a:endParaRPr lang="zh-TW" altLang="en-US" dirty="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gray">
          <a:xfrm>
            <a:off x="631156" y="1196752"/>
            <a:ext cx="8208912" cy="1368152"/>
          </a:xfrm>
          <a:prstGeom prst="roundRect">
            <a:avLst>
              <a:gd name="adj" fmla="val 175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三、洗錢防制轉大人，兆豐重罰不再來</a:t>
            </a:r>
            <a:endParaRPr lang="zh-CN" altLang="en-US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914989413"/>
              </p:ext>
            </p:extLst>
          </p:nvPr>
        </p:nvGraphicFramePr>
        <p:xfrm>
          <a:off x="1331640" y="2708920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7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本次修法之重點成效</a:t>
            </a:r>
            <a:endParaRPr lang="zh-TW" altLang="en-US" dirty="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gray">
          <a:xfrm>
            <a:off x="755576" y="1211475"/>
            <a:ext cx="8208912" cy="1368152"/>
          </a:xfrm>
          <a:prstGeom prst="roundRect">
            <a:avLst>
              <a:gd name="adj" fmla="val 175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zh-TW" alt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、攜手世界反洗錢，讓臺灣再次發光</a:t>
            </a:r>
            <a:endParaRPr lang="zh-CN" altLang="en-US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图示 6"/>
          <p:cNvGraphicFramePr/>
          <p:nvPr>
            <p:extLst>
              <p:ext uri="{D42A27DB-BD31-4B8C-83A1-F6EECF244321}">
                <p14:modId xmlns:p14="http://schemas.microsoft.com/office/powerpoint/2010/main" val="3482361055"/>
              </p:ext>
            </p:extLst>
          </p:nvPr>
        </p:nvGraphicFramePr>
        <p:xfrm>
          <a:off x="1043608" y="2636911"/>
          <a:ext cx="7776864" cy="400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4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89999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一、本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次洗錢防制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法之修法，將有利於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    未來相互評鑑之籌備工作，以及解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    決民眾過往所詬病之治安及金融監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    理問題。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457200">
              <a:buNone/>
            </a:pPr>
            <a:endParaRPr lang="en-US" altLang="zh-TW" sz="3600" dirty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二、我國更應透過此次相互評鑑，對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國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     際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展現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我國金融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體質之優異，及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對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      於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金融業發展之雄心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  <a:p>
            <a:pPr marL="109728" indent="0">
              <a:buNone/>
            </a:pPr>
            <a:endParaRPr lang="en-US" altLang="zh-TW" sz="36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dirty="0" smtClean="0"/>
              <a:t>　　　結語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1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356</Words>
  <Application>Microsoft Office PowerPoint</Application>
  <PresentationFormat>如螢幕大小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匯合</vt:lpstr>
      <vt:lpstr>PowerPoint 簡報</vt:lpstr>
      <vt:lpstr>修法前的背景：慘痛的前車之鑑</vt:lpstr>
      <vt:lpstr>本次修法之重點成效</vt:lpstr>
      <vt:lpstr>本次修法之重點成效</vt:lpstr>
      <vt:lpstr>本次修法之重點成效</vt:lpstr>
      <vt:lpstr>本次修法之重點成效</vt:lpstr>
      <vt:lpstr>　　　結語</vt:lpstr>
    </vt:vector>
  </TitlesOfParts>
  <Company>MOJ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MOJ</dc:creator>
  <cp:lastModifiedBy>MOJ</cp:lastModifiedBy>
  <cp:revision>40</cp:revision>
  <cp:lastPrinted>2017-01-03T07:26:48Z</cp:lastPrinted>
  <dcterms:created xsi:type="dcterms:W3CDTF">2017-01-03T03:51:00Z</dcterms:created>
  <dcterms:modified xsi:type="dcterms:W3CDTF">2017-01-03T08:11:47Z</dcterms:modified>
</cp:coreProperties>
</file>